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Play" pitchFamily="2" charset="0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jUTKIhTACJGIwk97KfLN1LBo/1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8a5b613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8a5b613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8a5b613a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g328a5b613a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" descr="A blue and white cross on a blue background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59577" y="5584681"/>
            <a:ext cx="914402" cy="12679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YkDrDUHB5ONkNsLQpbySdlhumdj2kgL/vie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328a5b613a2_0_18" title="Christ-Chaser-intr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525" y="0"/>
            <a:ext cx="12376349" cy="69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-13252" y="5612564"/>
            <a:ext cx="11277600" cy="1379400"/>
          </a:xfrm>
          <a:prstGeom prst="rect">
            <a:avLst/>
          </a:prstGeom>
          <a:solidFill>
            <a:schemeClr val="accent2">
              <a:alpha val="6117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03052" y="6009678"/>
            <a:ext cx="10304206" cy="106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Keith Desso Douglas, Executive Pastor  - Derrick Keith Douglas, Pastor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671725" y="5533050"/>
            <a:ext cx="624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His Way Baptist Church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123936" y="6404853"/>
            <a:ext cx="62489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1818 Esther St.  Houston, Tx 77088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340845" y="1875151"/>
            <a:ext cx="12192000" cy="1649642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  <a:endParaRPr sz="7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-340845" y="3852779"/>
            <a:ext cx="12192000" cy="1200288"/>
          </a:xfrm>
          <a:prstGeom prst="rect">
            <a:avLst/>
          </a:prstGeom>
          <a:noFill/>
          <a:ln>
            <a:noFill/>
          </a:ln>
          <a:effectLst>
            <a:outerShdw blurRad="50800" dist="673100" dir="2700000" algn="tl" rotWithShape="0">
              <a:srgbClr val="002060">
                <a:alpha val="30588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John 13:34-35</a:t>
            </a:r>
            <a:endParaRPr sz="7200" b="1" dirty="0">
              <a:solidFill>
                <a:schemeClr val="accent1"/>
              </a:solidFill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9851200" y="3159903"/>
            <a:ext cx="2241000" cy="240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9851200" y="3181475"/>
            <a:ext cx="2241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Sermon Notes:</a:t>
            </a:r>
            <a:endParaRPr sz="2000" b="1" dirty="0">
              <a:solidFill>
                <a:schemeClr val="dk1"/>
              </a:solidFill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17CE13-1723-4F5A-1197-A38F3DEA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135" y="3650804"/>
            <a:ext cx="1768019" cy="17680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/>
          <p:nvPr/>
        </p:nvSpPr>
        <p:spPr>
          <a:xfrm>
            <a:off x="556591" y="2147219"/>
            <a:ext cx="10535113" cy="4386103"/>
          </a:xfrm>
          <a:prstGeom prst="rect">
            <a:avLst/>
          </a:prstGeom>
          <a:solidFill>
            <a:schemeClr val="accent1">
              <a:alpha val="76078"/>
            </a:schemeClr>
          </a:solidFill>
          <a:ln w="25400" cap="flat" cmpd="sng">
            <a:solidFill>
              <a:srgbClr val="082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651642" y="2210923"/>
            <a:ext cx="1044006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0" i="0" u="none" strike="noStrike" cap="none" dirty="0">
                <a:solidFill>
                  <a:schemeClr val="bg1"/>
                </a:solidFill>
                <a:sym typeface="Arial"/>
              </a:rPr>
              <a:t>1. </a:t>
            </a:r>
            <a:r>
              <a:rPr lang="en-US" sz="3000" b="1" dirty="0">
                <a:solidFill>
                  <a:schemeClr val="bg1"/>
                </a:solidFill>
              </a:rPr>
              <a:t>Understanding Jesus’ Command to Love One Another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51642" y="2839799"/>
            <a:ext cx="1032115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</a:rPr>
              <a:t>“A new command I give you: Love one another. As I have loved you, so you must love one another. By this everyone will know that you are my disciples, if you love one another.”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153768" y="1350771"/>
            <a:ext cx="5172754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1592659" y="4666493"/>
            <a:ext cx="921936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200" dirty="0">
                <a:solidFill>
                  <a:schemeClr val="bg1"/>
                </a:solidFill>
              </a:rPr>
              <a:t>This love is a mark of being His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_______.</a:t>
            </a:r>
            <a:endParaRPr sz="2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1240221" y="3819394"/>
            <a:ext cx="985148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lvl="0" indent="-127000"/>
            <a:r>
              <a:rPr lang="en-US" sz="2200" dirty="0">
                <a:solidFill>
                  <a:schemeClr val="bg1"/>
                </a:solidFill>
              </a:rPr>
              <a:t>Jesus ________ us to love one another as He ________ us (John 13:34-35).</a:t>
            </a:r>
            <a:endParaRPr sz="22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1592657" y="5493542"/>
            <a:ext cx="938013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How am I </a:t>
            </a:r>
            <a:r>
              <a:rPr lang="en-US" sz="2200" b="0" i="0" u="none" strike="noStrike" cap="none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_________ </a:t>
            </a:r>
            <a:r>
              <a:rPr lang="en-US" sz="2200" dirty="0">
                <a:solidFill>
                  <a:schemeClr val="bg1"/>
                </a:solidFill>
              </a:rPr>
              <a:t> love in my relationships?</a:t>
            </a:r>
          </a:p>
        </p:txBody>
      </p:sp>
      <p:sp>
        <p:nvSpPr>
          <p:cNvPr id="110" name="Google Shape;110;p16"/>
          <p:cNvSpPr txBox="1"/>
          <p:nvPr/>
        </p:nvSpPr>
        <p:spPr>
          <a:xfrm>
            <a:off x="2112579" y="3848246"/>
            <a:ext cx="142392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commands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7263821" y="3848246"/>
            <a:ext cx="976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loved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037161" y="5509584"/>
            <a:ext cx="13982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showing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5615172" y="4685238"/>
            <a:ext cx="13824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disciples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8a5b613a2_0_3"/>
          <p:cNvSpPr/>
          <p:nvPr/>
        </p:nvSpPr>
        <p:spPr>
          <a:xfrm>
            <a:off x="556591" y="2147219"/>
            <a:ext cx="10535100" cy="4386000"/>
          </a:xfrm>
          <a:prstGeom prst="rect">
            <a:avLst/>
          </a:prstGeom>
          <a:solidFill>
            <a:schemeClr val="accent1">
              <a:alpha val="76080"/>
            </a:schemeClr>
          </a:solidFill>
          <a:ln w="25400" cap="flat" cmpd="sng">
            <a:solidFill>
              <a:srgbClr val="082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28a5b613a2_0_3"/>
          <p:cNvSpPr txBox="1"/>
          <p:nvPr/>
        </p:nvSpPr>
        <p:spPr>
          <a:xfrm>
            <a:off x="861755" y="2210923"/>
            <a:ext cx="9711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chemeClr val="bg1"/>
                </a:solidFill>
                <a:sym typeface="Arial"/>
              </a:rPr>
              <a:t>2. </a:t>
            </a:r>
            <a:r>
              <a:rPr lang="en-US" sz="3200" b="1" dirty="0">
                <a:solidFill>
                  <a:schemeClr val="bg1"/>
                </a:solidFill>
              </a:rPr>
              <a:t>Following Christ’s Example of Humble Service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8" name="Google Shape;128;g328a5b613a2_0_3"/>
          <p:cNvSpPr txBox="1"/>
          <p:nvPr/>
        </p:nvSpPr>
        <p:spPr>
          <a:xfrm>
            <a:off x="998440" y="2713679"/>
            <a:ext cx="10027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John 13:12-15</a:t>
            </a:r>
            <a:r>
              <a:rPr lang="en-US" sz="1800" b="1" i="0" u="none" strike="noStrike" cap="none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“When he had finished washing their feet, he put on his clothes and returned to his place. ‘Do you understand what I have done for you?’ he asked them. ‘You call me ‘Teacher’ and ‘Lord,’ and rightly so, for that is what I am. Now that I, your Lord and Teacher, have washed your feet, you also should wash one another’s feet. I have set you an example that you should do as I have done for you.’”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9" name="Google Shape;129;g328a5b613a2_0_3"/>
          <p:cNvSpPr txBox="1"/>
          <p:nvPr/>
        </p:nvSpPr>
        <p:spPr>
          <a:xfrm>
            <a:off x="278296" y="1417829"/>
            <a:ext cx="5172900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0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</a:p>
        </p:txBody>
      </p:sp>
      <p:sp>
        <p:nvSpPr>
          <p:cNvPr id="130" name="Google Shape;130;g328a5b613a2_0_3"/>
          <p:cNvSpPr txBox="1"/>
          <p:nvPr/>
        </p:nvSpPr>
        <p:spPr>
          <a:xfrm>
            <a:off x="1060541" y="4309144"/>
            <a:ext cx="9711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True love is shown through acts of 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_________</a:t>
            </a:r>
            <a:r>
              <a:rPr lang="en-US" sz="2000" dirty="0">
                <a:solidFill>
                  <a:schemeClr val="bg1"/>
                </a:solidFill>
              </a:rPr>
              <a:t> , not just words.</a:t>
            </a:r>
          </a:p>
        </p:txBody>
      </p:sp>
      <p:sp>
        <p:nvSpPr>
          <p:cNvPr id="131" name="Google Shape;131;g328a5b613a2_0_3"/>
          <p:cNvSpPr txBox="1"/>
          <p:nvPr/>
        </p:nvSpPr>
        <p:spPr>
          <a:xfrm>
            <a:off x="1038195" y="3753134"/>
            <a:ext cx="10689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Jesus washed His disciples’</a:t>
            </a: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 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_____  </a:t>
            </a:r>
            <a:r>
              <a:rPr lang="en-US" sz="2000" dirty="0">
                <a:solidFill>
                  <a:schemeClr val="bg1"/>
                </a:solidFill>
              </a:rPr>
              <a:t>as an example of humility (John 13:12-15).</a:t>
            </a:r>
          </a:p>
        </p:txBody>
      </p:sp>
      <p:sp>
        <p:nvSpPr>
          <p:cNvPr id="132" name="Google Shape;132;g328a5b613a2_0_3"/>
          <p:cNvSpPr txBox="1"/>
          <p:nvPr/>
        </p:nvSpPr>
        <p:spPr>
          <a:xfrm>
            <a:off x="1062570" y="5409068"/>
            <a:ext cx="9380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Identify small acts of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________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you can do this week.</a:t>
            </a:r>
          </a:p>
        </p:txBody>
      </p:sp>
      <p:sp>
        <p:nvSpPr>
          <p:cNvPr id="133" name="Google Shape;133;g328a5b613a2_0_3"/>
          <p:cNvSpPr txBox="1"/>
          <p:nvPr/>
        </p:nvSpPr>
        <p:spPr>
          <a:xfrm>
            <a:off x="4356185" y="3738410"/>
            <a:ext cx="7938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feet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328a5b613a2_0_3"/>
          <p:cNvSpPr txBox="1"/>
          <p:nvPr/>
        </p:nvSpPr>
        <p:spPr>
          <a:xfrm>
            <a:off x="5251661" y="4289243"/>
            <a:ext cx="1071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328a5b613a2_0_3"/>
          <p:cNvSpPr txBox="1"/>
          <p:nvPr/>
        </p:nvSpPr>
        <p:spPr>
          <a:xfrm>
            <a:off x="3506786" y="5371542"/>
            <a:ext cx="13279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kindness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Google Shape;132;g328a5b613a2_0_3">
            <a:extLst>
              <a:ext uri="{FF2B5EF4-FFF2-40B4-BE49-F238E27FC236}">
                <a16:creationId xmlns:a16="http://schemas.microsoft.com/office/drawing/2014/main" id="{DB728BC2-F456-F04D-C138-025D46D5C32E}"/>
              </a:ext>
            </a:extLst>
          </p:cNvPr>
          <p:cNvSpPr txBox="1"/>
          <p:nvPr/>
        </p:nvSpPr>
        <p:spPr>
          <a:xfrm>
            <a:off x="1067824" y="4889820"/>
            <a:ext cx="9380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000" dirty="0">
                <a:solidFill>
                  <a:schemeClr val="bg1"/>
                </a:solidFill>
              </a:rPr>
              <a:t>A leader who serves behind the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________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, modeling humility.</a:t>
            </a:r>
          </a:p>
        </p:txBody>
      </p:sp>
      <p:sp>
        <p:nvSpPr>
          <p:cNvPr id="3" name="Google Shape;135;g328a5b613a2_0_3">
            <a:extLst>
              <a:ext uri="{FF2B5EF4-FFF2-40B4-BE49-F238E27FC236}">
                <a16:creationId xmlns:a16="http://schemas.microsoft.com/office/drawing/2014/main" id="{B4F0360B-A356-A253-FD7F-6829115901A7}"/>
              </a:ext>
            </a:extLst>
          </p:cNvPr>
          <p:cNvSpPr txBox="1"/>
          <p:nvPr/>
        </p:nvSpPr>
        <p:spPr>
          <a:xfrm>
            <a:off x="4884250" y="4852294"/>
            <a:ext cx="1071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scenes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556591" y="2147219"/>
            <a:ext cx="10535113" cy="4386103"/>
          </a:xfrm>
          <a:prstGeom prst="rect">
            <a:avLst/>
          </a:prstGeom>
          <a:solidFill>
            <a:schemeClr val="accent1">
              <a:alpha val="76078"/>
            </a:schemeClr>
          </a:solidFill>
          <a:ln w="25400" cap="flat" cmpd="sng">
            <a:solidFill>
              <a:srgbClr val="082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278296" y="1417829"/>
            <a:ext cx="5172754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</a:p>
        </p:txBody>
      </p:sp>
      <p:sp>
        <p:nvSpPr>
          <p:cNvPr id="120" name="Google Shape;120;p2"/>
          <p:cNvSpPr txBox="1"/>
          <p:nvPr/>
        </p:nvSpPr>
        <p:spPr>
          <a:xfrm>
            <a:off x="968346" y="2198948"/>
            <a:ext cx="9711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</a:rPr>
              <a:t>The Science of Kindness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cience-of-Kindness.mp4">
            <a:hlinkClick r:id="" action="ppaction://media"/>
            <a:extLst>
              <a:ext uri="{FF2B5EF4-FFF2-40B4-BE49-F238E27FC236}">
                <a16:creationId xmlns:a16="http://schemas.microsoft.com/office/drawing/2014/main" id="{9D86B543-0F77-7642-F4BD-AEF544004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1346" y="2783948"/>
            <a:ext cx="6409895" cy="3605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556591" y="2147219"/>
            <a:ext cx="10535113" cy="4386103"/>
          </a:xfrm>
          <a:prstGeom prst="rect">
            <a:avLst/>
          </a:prstGeom>
          <a:solidFill>
            <a:schemeClr val="accent1">
              <a:alpha val="76078"/>
            </a:schemeClr>
          </a:solidFill>
          <a:ln w="25400" cap="flat" cmpd="sng">
            <a:solidFill>
              <a:srgbClr val="082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1100296" y="2210923"/>
            <a:ext cx="97117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chemeClr val="bg1"/>
                </a:solidFill>
                <a:sym typeface="Arial"/>
              </a:rPr>
              <a:t>3. </a:t>
            </a:r>
            <a:r>
              <a:rPr lang="en-US" sz="3200" b="1" dirty="0">
                <a:solidFill>
                  <a:schemeClr val="bg1"/>
                </a:solidFill>
              </a:rPr>
              <a:t>Using Our Gifts to Serve Others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1298716" y="2839799"/>
            <a:ext cx="950180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 Peter 4:10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- </a:t>
            </a:r>
            <a:r>
              <a:rPr lang="en-US" sz="2000" i="1" dirty="0">
                <a:solidFill>
                  <a:schemeClr val="bg1"/>
                </a:solidFill>
              </a:rPr>
              <a:t>“Each of you should use whatever gift you have received to serve others, as faithful stewards of God’s grace in its various forms.”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78296" y="1417829"/>
            <a:ext cx="5172754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</a:p>
        </p:txBody>
      </p:sp>
      <p:sp>
        <p:nvSpPr>
          <p:cNvPr id="144" name="Google Shape;144;p17"/>
          <p:cNvSpPr txBox="1"/>
          <p:nvPr/>
        </p:nvSpPr>
        <p:spPr>
          <a:xfrm>
            <a:off x="1106894" y="5091473"/>
            <a:ext cx="921936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 I using my gifts to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________ </a:t>
            </a:r>
            <a:r>
              <a:rPr lang="en-US" sz="2000" dirty="0">
                <a:solidFill>
                  <a:schemeClr val="bg1"/>
                </a:solidFill>
              </a:rPr>
              <a:t>the body of Christ?</a:t>
            </a:r>
          </a:p>
        </p:txBody>
      </p:sp>
      <p:sp>
        <p:nvSpPr>
          <p:cNvPr id="145" name="Google Shape;145;p17"/>
          <p:cNvSpPr txBox="1"/>
          <p:nvPr/>
        </p:nvSpPr>
        <p:spPr>
          <a:xfrm>
            <a:off x="1060541" y="3903931"/>
            <a:ext cx="99914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000" dirty="0">
                <a:solidFill>
                  <a:schemeClr val="bg1"/>
                </a:solidFill>
              </a:rPr>
              <a:t>Each of us has been given unique </a:t>
            </a: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________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to serve others (1 Peter 4:10).</a:t>
            </a:r>
          </a:p>
        </p:txBody>
      </p:sp>
      <p:sp>
        <p:nvSpPr>
          <p:cNvPr id="146" name="Google Shape;146;p17"/>
          <p:cNvSpPr txBox="1"/>
          <p:nvPr/>
        </p:nvSpPr>
        <p:spPr>
          <a:xfrm>
            <a:off x="1090787" y="5700615"/>
            <a:ext cx="100981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Someone with the gift of </a:t>
            </a:r>
            <a:r>
              <a:rPr lang="en-US" sz="2000" dirty="0">
                <a:solidFill>
                  <a:schemeClr val="lt1"/>
                </a:solidFill>
              </a:rPr>
              <a:t>  __________ </a:t>
            </a:r>
            <a:r>
              <a:rPr lang="en-US" sz="2000" dirty="0">
                <a:solidFill>
                  <a:schemeClr val="bg1"/>
                </a:solidFill>
              </a:rPr>
              <a:t>creating a welcoming environment.</a:t>
            </a:r>
          </a:p>
        </p:txBody>
      </p:sp>
      <p:sp>
        <p:nvSpPr>
          <p:cNvPr id="147" name="Google Shape;147;p17"/>
          <p:cNvSpPr txBox="1"/>
          <p:nvPr/>
        </p:nvSpPr>
        <p:spPr>
          <a:xfrm>
            <a:off x="5262831" y="3877409"/>
            <a:ext cx="93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gifts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3822891" y="5047514"/>
            <a:ext cx="102237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bless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4098248" y="5700615"/>
            <a:ext cx="14894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hospitality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Google Shape;145;p17">
            <a:extLst>
              <a:ext uri="{FF2B5EF4-FFF2-40B4-BE49-F238E27FC236}">
                <a16:creationId xmlns:a16="http://schemas.microsoft.com/office/drawing/2014/main" id="{21160E95-A4F2-BF67-8AEF-A4BCC6A536B6}"/>
              </a:ext>
            </a:extLst>
          </p:cNvPr>
          <p:cNvSpPr txBox="1"/>
          <p:nvPr/>
        </p:nvSpPr>
        <p:spPr>
          <a:xfrm>
            <a:off x="1055286" y="4518786"/>
            <a:ext cx="999140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000" dirty="0">
                <a:solidFill>
                  <a:schemeClr val="bg1"/>
                </a:solidFill>
              </a:rPr>
              <a:t>These gifts are a reflection of God’s </a:t>
            </a: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________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Google Shape;147;p17">
            <a:extLst>
              <a:ext uri="{FF2B5EF4-FFF2-40B4-BE49-F238E27FC236}">
                <a16:creationId xmlns:a16="http://schemas.microsoft.com/office/drawing/2014/main" id="{B941A50C-31B3-6DC7-3375-3121C2B19EA5}"/>
              </a:ext>
            </a:extLst>
          </p:cNvPr>
          <p:cNvSpPr txBox="1"/>
          <p:nvPr/>
        </p:nvSpPr>
        <p:spPr>
          <a:xfrm>
            <a:off x="5299616" y="4513284"/>
            <a:ext cx="93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grace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/>
          <p:nvPr/>
        </p:nvSpPr>
        <p:spPr>
          <a:xfrm>
            <a:off x="556591" y="2147219"/>
            <a:ext cx="10535113" cy="4386103"/>
          </a:xfrm>
          <a:prstGeom prst="rect">
            <a:avLst/>
          </a:prstGeom>
          <a:solidFill>
            <a:schemeClr val="accent1">
              <a:alpha val="76078"/>
            </a:schemeClr>
          </a:solidFill>
          <a:ln w="25400" cap="flat" cmpd="sng">
            <a:solidFill>
              <a:srgbClr val="0828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888262" y="2210923"/>
            <a:ext cx="97117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i="0" u="none" strike="noStrike" cap="none" dirty="0">
                <a:solidFill>
                  <a:schemeClr val="bg1"/>
                </a:solidFill>
                <a:sym typeface="Arial"/>
              </a:rPr>
              <a:t>4. </a:t>
            </a:r>
            <a:r>
              <a:rPr lang="en-US" sz="3200" b="1" dirty="0">
                <a:solidFill>
                  <a:schemeClr val="bg1"/>
                </a:solidFill>
              </a:rPr>
              <a:t>Serving with the Right Heart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1298716" y="2839799"/>
            <a:ext cx="9501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Colossians 3:23 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- </a:t>
            </a:r>
            <a:r>
              <a:rPr lang="en-US" sz="2000" i="1" dirty="0">
                <a:solidFill>
                  <a:schemeClr val="bg1"/>
                </a:solidFill>
              </a:rPr>
              <a:t>“Whatever you do, work at it with all your heart, as working for the Lord, not for human masters.”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278296" y="1417829"/>
            <a:ext cx="5172754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</a:p>
        </p:txBody>
      </p:sp>
      <p:sp>
        <p:nvSpPr>
          <p:cNvPr id="158" name="Google Shape;158;p18"/>
          <p:cNvSpPr txBox="1"/>
          <p:nvPr/>
        </p:nvSpPr>
        <p:spPr>
          <a:xfrm>
            <a:off x="1022814" y="4433439"/>
            <a:ext cx="99914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lvl="0" indent="-127000"/>
            <a:r>
              <a:rPr lang="en-US" sz="2000" dirty="0">
                <a:solidFill>
                  <a:schemeClr val="bg1"/>
                </a:solidFill>
              </a:rPr>
              <a:t>True service is done for God’s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 _____ </a:t>
            </a:r>
            <a:r>
              <a:rPr lang="en-US" sz="2000" dirty="0">
                <a:solidFill>
                  <a:schemeClr val="bg1"/>
                </a:solidFill>
              </a:rPr>
              <a:t>, not for recognition.</a:t>
            </a:r>
            <a:endParaRPr sz="2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997481" y="3617869"/>
            <a:ext cx="99914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000" dirty="0">
                <a:solidFill>
                  <a:schemeClr val="bg1"/>
                </a:solidFill>
              </a:rPr>
              <a:t>Whatever you do, work at it with all your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 ________  </a:t>
            </a:r>
            <a:r>
              <a:rPr lang="en-US" sz="2000" dirty="0">
                <a:solidFill>
                  <a:schemeClr val="bg1"/>
                </a:solidFill>
              </a:rPr>
              <a:t>, as working for the ________  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Colossians 3:23</a:t>
            </a:r>
            <a: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  <a:t>).</a:t>
            </a:r>
            <a:endParaRPr sz="2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996195" y="5700615"/>
            <a:ext cx="9493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Reflect on your </a:t>
            </a: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___________  </a:t>
            </a:r>
            <a:r>
              <a:rPr lang="en-US" sz="2000" dirty="0">
                <a:solidFill>
                  <a:schemeClr val="bg1"/>
                </a:solidFill>
              </a:rPr>
              <a:t>for serving. Ask, “Am I doing this to honor God?”</a:t>
            </a:r>
          </a:p>
        </p:txBody>
      </p:sp>
      <p:sp>
        <p:nvSpPr>
          <p:cNvPr id="161" name="Google Shape;161;p18"/>
          <p:cNvSpPr txBox="1"/>
          <p:nvPr/>
        </p:nvSpPr>
        <p:spPr>
          <a:xfrm>
            <a:off x="5681066" y="3582546"/>
            <a:ext cx="10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heart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4662656" y="4453438"/>
            <a:ext cx="222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glory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2906713" y="5621062"/>
            <a:ext cx="1402527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motives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61;p18">
            <a:extLst>
              <a:ext uri="{FF2B5EF4-FFF2-40B4-BE49-F238E27FC236}">
                <a16:creationId xmlns:a16="http://schemas.microsoft.com/office/drawing/2014/main" id="{B1F10387-4E5E-69C7-3CDD-E7444F1DC4BA}"/>
              </a:ext>
            </a:extLst>
          </p:cNvPr>
          <p:cNvSpPr txBox="1"/>
          <p:nvPr/>
        </p:nvSpPr>
        <p:spPr>
          <a:xfrm>
            <a:off x="9207286" y="3562635"/>
            <a:ext cx="10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Lord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58;p18">
            <a:extLst>
              <a:ext uri="{FF2B5EF4-FFF2-40B4-BE49-F238E27FC236}">
                <a16:creationId xmlns:a16="http://schemas.microsoft.com/office/drawing/2014/main" id="{DA093EA8-C402-4EED-E6FB-859B7641FA4A}"/>
              </a:ext>
            </a:extLst>
          </p:cNvPr>
          <p:cNvSpPr txBox="1"/>
          <p:nvPr/>
        </p:nvSpPr>
        <p:spPr>
          <a:xfrm>
            <a:off x="1038579" y="5027271"/>
            <a:ext cx="99914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indent="-127000"/>
            <a:r>
              <a:rPr lang="en-US" sz="2000" dirty="0">
                <a:solidFill>
                  <a:schemeClr val="bg1"/>
                </a:solidFill>
              </a:rPr>
              <a:t>A volunteer who serves faithfully without seeking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 _____ 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sz="2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4" name="Google Shape;162;p18">
            <a:extLst>
              <a:ext uri="{FF2B5EF4-FFF2-40B4-BE49-F238E27FC236}">
                <a16:creationId xmlns:a16="http://schemas.microsoft.com/office/drawing/2014/main" id="{C2422611-BA76-23B4-CE20-C7C5041E866E}"/>
              </a:ext>
            </a:extLst>
          </p:cNvPr>
          <p:cNvSpPr txBox="1"/>
          <p:nvPr/>
        </p:nvSpPr>
        <p:spPr>
          <a:xfrm>
            <a:off x="6690856" y="5046525"/>
            <a:ext cx="109731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praise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/>
          <p:nvPr/>
        </p:nvSpPr>
        <p:spPr>
          <a:xfrm>
            <a:off x="-13252" y="5612564"/>
            <a:ext cx="11277600" cy="1379400"/>
          </a:xfrm>
          <a:prstGeom prst="rect">
            <a:avLst/>
          </a:prstGeom>
          <a:solidFill>
            <a:schemeClr val="accent2">
              <a:alpha val="61176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"/>
          <p:cNvSpPr txBox="1"/>
          <p:nvPr/>
        </p:nvSpPr>
        <p:spPr>
          <a:xfrm>
            <a:off x="8481847" y="1421128"/>
            <a:ext cx="3300597" cy="400069"/>
          </a:xfrm>
          <a:prstGeom prst="rect">
            <a:avLst/>
          </a:prstGeom>
          <a:noFill/>
          <a:ln>
            <a:noFill/>
          </a:ln>
          <a:effectLst>
            <a:outerShdw blurRad="50800" dist="673100" dir="2700000" algn="tl" rotWithShape="0">
              <a:srgbClr val="002060">
                <a:alpha val="30588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Matthew 6:33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"/>
          <p:cNvSpPr txBox="1"/>
          <p:nvPr/>
        </p:nvSpPr>
        <p:spPr>
          <a:xfrm>
            <a:off x="0" y="2993337"/>
            <a:ext cx="12192000" cy="1200288"/>
          </a:xfrm>
          <a:prstGeom prst="rect">
            <a:avLst/>
          </a:prstGeom>
          <a:noFill/>
          <a:ln>
            <a:noFill/>
          </a:ln>
          <a:effectLst>
            <a:outerShdw blurRad="50800" dist="673100" dir="2700000" algn="tl" rotWithShape="0">
              <a:srgbClr val="002060">
                <a:alpha val="30588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Weekly Challenge</a:t>
            </a:r>
            <a:endParaRPr sz="7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278296" y="5692951"/>
            <a:ext cx="1076897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/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Chall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enge</a:t>
            </a:r>
            <a:r>
              <a:rPr lang="en-US"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Serve at least one person daily this week in an intentional act of love, whether small or large.</a:t>
            </a:r>
            <a:endParaRPr lang="en-US" sz="3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1860331" y="4254933"/>
            <a:ext cx="8357095" cy="954067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/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Jesus calls us to love through service, to serve humbly, use our gifts, and serve with pure motives.</a:t>
            </a:r>
            <a:endParaRPr lang="en-US" sz="2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278296" y="1417829"/>
            <a:ext cx="5172754" cy="729390"/>
          </a:xfrm>
          <a:prstGeom prst="rect">
            <a:avLst/>
          </a:prstGeom>
          <a:noFill/>
          <a:ln>
            <a:noFill/>
          </a:ln>
          <a:effectLst>
            <a:outerShdw blurRad="50800" dist="57150" dir="2700000" algn="tl" rotWithShape="0">
              <a:schemeClr val="accent2">
                <a:alpha val="71764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Serving in Love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541</Words>
  <Application>Microsoft Macintosh PowerPoint</Application>
  <PresentationFormat>Widescreen</PresentationFormat>
  <Paragraphs>57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Derrick Douglas</dc:creator>
  <cp:lastModifiedBy>Derrick Douglas</cp:lastModifiedBy>
  <cp:revision>2</cp:revision>
  <dcterms:created xsi:type="dcterms:W3CDTF">2024-11-17T14:24:22Z</dcterms:created>
  <dcterms:modified xsi:type="dcterms:W3CDTF">2025-01-12T14:31:06Z</dcterms:modified>
</cp:coreProperties>
</file>