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Lexen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Lexend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Lexen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2fad9ec86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g32fad9ec869_0_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28a5b613a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g328a5b613a2_0_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2fad9ec86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g32fad9ec869_0_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2fad9ec86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g32fad9ec869_0_5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2"/>
          <p:cNvSpPr txBox="1"/>
          <p:nvPr/>
        </p:nvSpPr>
        <p:spPr>
          <a:xfrm>
            <a:off x="1368" y="1198371"/>
            <a:ext cx="5172900" cy="646500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57150">
              <a:schemeClr val="accent2">
                <a:alpha val="71760"/>
              </a:scheme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</a:rPr>
              <a:t>Loving GOD First</a:t>
            </a:r>
            <a:endParaRPr b="1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8024647" y="1421128"/>
            <a:ext cx="3300600" cy="400200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673100">
              <a:srgbClr val="002060">
                <a:alpha val="3059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lt1"/>
                </a:solidFill>
              </a:rPr>
              <a:t>Matthew 22:37-38</a:t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3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-125" y="-72575"/>
            <a:ext cx="12192000" cy="1293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2340000" dist="104775">
              <a:srgbClr val="E69138">
                <a:alpha val="34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rPr>
              <a:t>The Ties That Bind</a:t>
            </a:r>
            <a:endParaRPr b="1" sz="7200">
              <a:solidFill>
                <a:schemeClr val="lt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183978" y="-17175"/>
            <a:ext cx="994772" cy="13794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/>
          <p:nvPr/>
        </p:nvSpPr>
        <p:spPr>
          <a:xfrm>
            <a:off x="-13250" y="5612575"/>
            <a:ext cx="12192000" cy="1379400"/>
          </a:xfrm>
          <a:prstGeom prst="rect">
            <a:avLst/>
          </a:prstGeom>
          <a:solidFill>
            <a:schemeClr val="accent2">
              <a:alpha val="61176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0" y="6009675"/>
            <a:ext cx="12192000" cy="1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Keith Desso Douglas, Executive Pastor  - Derrick Keith Douglas, Pastor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2675" y="5533050"/>
            <a:ext cx="1213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His Way Baptist Church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09736" y="6404853"/>
            <a:ext cx="6249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1818 Esther St.  Houston, Tx 77088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0155" y="1798951"/>
            <a:ext cx="12192000" cy="1446900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57150">
              <a:schemeClr val="accent2">
                <a:alpha val="71764"/>
              </a:scheme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 sz="8800">
                <a:solidFill>
                  <a:schemeClr val="lt1"/>
                </a:solidFill>
              </a:rPr>
              <a:t>Family Matters</a:t>
            </a:r>
            <a:endParaRPr b="1" i="0" sz="7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82700" y="4102400"/>
            <a:ext cx="9229500" cy="1123500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76200">
              <a:schemeClr val="lt1">
                <a:alpha val="57000"/>
              </a:scheme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lang="en-US" sz="6700">
                <a:solidFill>
                  <a:schemeClr val="accent1"/>
                </a:solidFill>
              </a:rPr>
              <a:t>Ephesians 6:1-4</a:t>
            </a:r>
            <a:endParaRPr sz="900"/>
          </a:p>
        </p:txBody>
      </p:sp>
      <p:sp>
        <p:nvSpPr>
          <p:cNvPr id="64" name="Google Shape;64;p13"/>
          <p:cNvSpPr/>
          <p:nvPr/>
        </p:nvSpPr>
        <p:spPr>
          <a:xfrm>
            <a:off x="9851200" y="3159903"/>
            <a:ext cx="2241000" cy="2409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10185950" y="3181475"/>
            <a:ext cx="1803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</a:rPr>
              <a:t>Sermon</a:t>
            </a:r>
            <a:r>
              <a:rPr lang="en-US" sz="1500">
                <a:solidFill>
                  <a:schemeClr val="dk1"/>
                </a:solidFill>
              </a:rPr>
              <a:t> Notes:</a:t>
            </a:r>
            <a:endParaRPr sz="1500">
              <a:solidFill>
                <a:schemeClr val="dk1"/>
              </a:solidFill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20300" y="3538050"/>
            <a:ext cx="1803900" cy="180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>
            <a:off x="556591" y="1994819"/>
            <a:ext cx="10535100" cy="4386000"/>
          </a:xfrm>
          <a:prstGeom prst="rect">
            <a:avLst/>
          </a:prstGeom>
          <a:solidFill>
            <a:schemeClr val="accent1">
              <a:alpha val="76078"/>
            </a:scheme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635600" y="2058525"/>
            <a:ext cx="103713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lang="en-US" sz="3100">
                <a:solidFill>
                  <a:schemeClr val="lt1"/>
                </a:solidFill>
              </a:rPr>
              <a:t>The Foundation of a Strong Family: Honor and Love</a:t>
            </a:r>
            <a:endParaRPr b="0" i="0" sz="3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830649" y="2637533"/>
            <a:ext cx="101763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chemeClr val="lt1"/>
                </a:solidFill>
              </a:rPr>
              <a:t>Ephesians 6:1-2</a:t>
            </a:r>
            <a:r>
              <a:rPr lang="en-US" sz="1800">
                <a:solidFill>
                  <a:schemeClr val="lt1"/>
                </a:solidFill>
              </a:rPr>
              <a:t> – </a:t>
            </a:r>
            <a:r>
              <a:rPr i="1" lang="en-US" sz="1800">
                <a:solidFill>
                  <a:schemeClr val="lt1"/>
                </a:solidFill>
              </a:rPr>
              <a:t>“Children, obey your parents in the Lord, for this is right. ‘Honor your father and mother…’”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530049" y="3949675"/>
            <a:ext cx="974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2000">
                <a:solidFill>
                  <a:schemeClr val="lt1"/>
                </a:solidFill>
              </a:rPr>
              <a:t>	Honor is a </a:t>
            </a:r>
            <a:r>
              <a:rPr b="1" i="1" lang="en-US" sz="2000">
                <a:solidFill>
                  <a:schemeClr val="lt1"/>
                </a:solidFill>
              </a:rPr>
              <a:t>____________</a:t>
            </a:r>
            <a:r>
              <a:rPr i="1" lang="en-US" sz="2000">
                <a:solidFill>
                  <a:schemeClr val="lt1"/>
                </a:solidFill>
              </a:rPr>
              <a:t> (command), not just a </a:t>
            </a:r>
            <a:r>
              <a:rPr b="1" i="1" lang="en-US" sz="2000">
                <a:solidFill>
                  <a:schemeClr val="lt1"/>
                </a:solidFill>
              </a:rPr>
              <a:t>____________</a:t>
            </a:r>
            <a:r>
              <a:rPr i="1" lang="en-US" sz="2000">
                <a:solidFill>
                  <a:schemeClr val="lt1"/>
                </a:solidFill>
              </a:rPr>
              <a:t> (value).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221050" y="5341150"/>
            <a:ext cx="106653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2000">
                <a:solidFill>
                  <a:schemeClr val="lt1"/>
                </a:solidFill>
              </a:rPr>
              <a:t>	</a:t>
            </a:r>
            <a:r>
              <a:rPr b="1" i="1" lang="en-US" sz="2000">
                <a:solidFill>
                  <a:schemeClr val="lt1"/>
                </a:solidFill>
              </a:rPr>
              <a:t>Application:</a:t>
            </a:r>
            <a:r>
              <a:rPr i="1" lang="en-US" sz="2000">
                <a:solidFill>
                  <a:schemeClr val="lt1"/>
                </a:solidFill>
              </a:rPr>
              <a:t> Parents and children must </a:t>
            </a:r>
            <a:r>
              <a:rPr b="1" i="1" lang="en-US" sz="2000">
                <a:solidFill>
                  <a:schemeClr val="lt1"/>
                </a:solidFill>
              </a:rPr>
              <a:t>______</a:t>
            </a:r>
            <a:r>
              <a:rPr b="1" i="1" lang="en-US" sz="2000">
                <a:solidFill>
                  <a:schemeClr val="lt1"/>
                </a:solidFill>
              </a:rPr>
              <a:t>__ </a:t>
            </a:r>
            <a:r>
              <a:rPr i="1" lang="en-US" sz="2000">
                <a:solidFill>
                  <a:schemeClr val="lt1"/>
                </a:solidFill>
              </a:rPr>
              <a:t>and </a:t>
            </a:r>
            <a:r>
              <a:rPr b="1" i="1" lang="en-US" sz="2000">
                <a:solidFill>
                  <a:schemeClr val="lt1"/>
                </a:solidFill>
              </a:rPr>
              <a:t>_</a:t>
            </a:r>
            <a:r>
              <a:rPr b="1" i="1" lang="en-US" sz="2000">
                <a:solidFill>
                  <a:schemeClr val="lt1"/>
                </a:solidFill>
              </a:rPr>
              <a:t>______</a:t>
            </a:r>
            <a:r>
              <a:rPr b="1" i="1" lang="en-US" sz="2000">
                <a:solidFill>
                  <a:schemeClr val="lt1"/>
                </a:solidFill>
              </a:rPr>
              <a:t>__ </a:t>
            </a:r>
            <a:r>
              <a:rPr i="1" lang="en-US" sz="2000">
                <a:solidFill>
                  <a:schemeClr val="lt1"/>
                </a:solidFill>
              </a:rPr>
              <a:t> to each other.</a:t>
            </a:r>
            <a:endParaRPr i="1" sz="2000">
              <a:solidFill>
                <a:schemeClr val="lt1"/>
              </a:solidFill>
            </a:endParaRPr>
          </a:p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3806085" y="3416155"/>
            <a:ext cx="1186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Healthy</a:t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5301250" y="5285000"/>
            <a:ext cx="19242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respect</a:t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2828956" y="3940668"/>
            <a:ext cx="138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biblical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7001867" y="5283425"/>
            <a:ext cx="22347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listen</a:t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816549" y="3460012"/>
            <a:ext cx="974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000">
                <a:solidFill>
                  <a:schemeClr val="lt1"/>
                </a:solidFill>
              </a:rPr>
              <a:t>A. Honor Builds a </a:t>
            </a:r>
            <a:r>
              <a:rPr b="1" i="1" lang="en-US" sz="2000">
                <a:solidFill>
                  <a:schemeClr val="lt1"/>
                </a:solidFill>
              </a:rPr>
              <a:t>__________</a:t>
            </a:r>
            <a:r>
              <a:rPr b="1" i="1" lang="en-US" sz="2000">
                <a:solidFill>
                  <a:schemeClr val="lt1"/>
                </a:solidFill>
              </a:rPr>
              <a:t> Home</a:t>
            </a:r>
            <a:endParaRPr i="0" sz="2000" u="none" cap="none" strike="noStrike">
              <a:solidFill>
                <a:schemeClr val="lt1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7338600" y="3927127"/>
            <a:ext cx="138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1800">
                <a:solidFill>
                  <a:schemeClr val="lt1"/>
                </a:solidFill>
              </a:rPr>
              <a:t>cultural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1279425" y="4514100"/>
            <a:ext cx="8983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</a:rPr>
              <a:t>Honor in the family creates </a:t>
            </a:r>
            <a:r>
              <a:rPr b="1" lang="en-US" sz="2000">
                <a:solidFill>
                  <a:schemeClr val="lt1"/>
                </a:solidFill>
              </a:rPr>
              <a:t>_________</a:t>
            </a:r>
            <a:r>
              <a:rPr lang="en-US" sz="2000">
                <a:solidFill>
                  <a:schemeClr val="lt1"/>
                </a:solidFill>
              </a:rPr>
              <a:t>, </a:t>
            </a:r>
            <a:r>
              <a:rPr b="1" lang="en-US" sz="2000">
                <a:solidFill>
                  <a:schemeClr val="lt1"/>
                </a:solidFill>
              </a:rPr>
              <a:t>_________</a:t>
            </a:r>
            <a:r>
              <a:rPr lang="en-US" sz="2000">
                <a:solidFill>
                  <a:schemeClr val="lt1"/>
                </a:solidFill>
              </a:rPr>
              <a:t>, and </a:t>
            </a:r>
            <a:r>
              <a:rPr b="1" lang="en-US" sz="2000">
                <a:solidFill>
                  <a:schemeClr val="lt1"/>
                </a:solidFill>
              </a:rPr>
              <a:t>__________</a:t>
            </a:r>
            <a:r>
              <a:rPr lang="en-US" sz="2000">
                <a:solidFill>
                  <a:schemeClr val="lt1"/>
                </a:solidFill>
              </a:rPr>
              <a:t>.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4661475" y="4514102"/>
            <a:ext cx="138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1800">
                <a:solidFill>
                  <a:schemeClr val="lt1"/>
                </a:solidFill>
              </a:rPr>
              <a:t>trust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5880675" y="4514102"/>
            <a:ext cx="138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security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7938075" y="4514102"/>
            <a:ext cx="138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unity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/>
          <p:nvPr/>
        </p:nvSpPr>
        <p:spPr>
          <a:xfrm>
            <a:off x="556591" y="1994819"/>
            <a:ext cx="10535100" cy="4386000"/>
          </a:xfrm>
          <a:prstGeom prst="rect">
            <a:avLst/>
          </a:prstGeom>
          <a:solidFill>
            <a:schemeClr val="accent1">
              <a:alpha val="76080"/>
            </a:scheme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635600" y="2058525"/>
            <a:ext cx="103713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lang="en-US" sz="3100">
                <a:solidFill>
                  <a:schemeClr val="lt1"/>
                </a:solidFill>
              </a:rPr>
              <a:t>The Foundation of a Strong Family: Honor and Love</a:t>
            </a:r>
            <a:endParaRPr b="0" i="0" sz="3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566975" y="2637525"/>
            <a:ext cx="102876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000">
                <a:solidFill>
                  <a:schemeClr val="lt1"/>
                </a:solidFill>
              </a:rPr>
              <a:t>Colossians 3:14</a:t>
            </a:r>
            <a:r>
              <a:rPr i="1" lang="en-US" sz="2000">
                <a:solidFill>
                  <a:schemeClr val="lt1"/>
                </a:solidFill>
              </a:rPr>
              <a:t> – “Above all, put on love, which binds everything together in perfect harmony.”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373450" y="4871960"/>
            <a:ext cx="107253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</a:pPr>
            <a:r>
              <a:rPr b="1" i="1" lang="en-US" sz="2000">
                <a:solidFill>
                  <a:schemeClr val="lt1"/>
                </a:solidFill>
              </a:rPr>
              <a:t>Illustration:</a:t>
            </a:r>
            <a:r>
              <a:rPr i="1" lang="en-US" sz="2000">
                <a:solidFill>
                  <a:schemeClr val="lt1"/>
                </a:solidFill>
              </a:rPr>
              <a:t> A house built on </a:t>
            </a:r>
            <a:r>
              <a:rPr b="1" i="1" lang="en-US" sz="2000">
                <a:solidFill>
                  <a:schemeClr val="lt1"/>
                </a:solidFill>
              </a:rPr>
              <a:t>____</a:t>
            </a:r>
            <a:r>
              <a:rPr b="1" i="1" lang="en-US" sz="2000">
                <a:solidFill>
                  <a:schemeClr val="lt1"/>
                </a:solidFill>
              </a:rPr>
              <a:t>_______</a:t>
            </a:r>
            <a:r>
              <a:rPr i="1" lang="en-US" sz="2000">
                <a:solidFill>
                  <a:schemeClr val="lt1"/>
                </a:solidFill>
              </a:rPr>
              <a:t> vs. a house built on a strong </a:t>
            </a:r>
            <a:r>
              <a:rPr b="1" i="1" lang="en-US" sz="2000">
                <a:solidFill>
                  <a:schemeClr val="lt1"/>
                </a:solidFill>
              </a:rPr>
              <a:t>__</a:t>
            </a:r>
            <a:r>
              <a:rPr b="1" i="1" lang="en-US" sz="2000">
                <a:solidFill>
                  <a:schemeClr val="lt1"/>
                </a:solidFill>
              </a:rPr>
              <a:t>____</a:t>
            </a:r>
            <a:r>
              <a:rPr b="1" i="1" lang="en-US" sz="2000">
                <a:solidFill>
                  <a:schemeClr val="lt1"/>
                </a:solidFill>
              </a:rPr>
              <a:t>_______</a:t>
            </a:r>
            <a:r>
              <a:rPr i="1" lang="en-US" sz="2000">
                <a:solidFill>
                  <a:schemeClr val="lt1"/>
                </a:solidFill>
              </a:rPr>
              <a:t> (Matthew 7:24-27)</a:t>
            </a:r>
            <a:r>
              <a:rPr i="1" lang="en-US" sz="2000">
                <a:solidFill>
                  <a:schemeClr val="lt1"/>
                </a:solidFill>
              </a:rPr>
              <a:t>.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4190549" y="3492355"/>
            <a:ext cx="1186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Holds</a:t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4158250" y="4815810"/>
            <a:ext cx="19242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Sand</a:t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950362" y="5195235"/>
            <a:ext cx="22347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foundation</a:t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492033" y="3503707"/>
            <a:ext cx="974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000">
                <a:solidFill>
                  <a:schemeClr val="lt1"/>
                </a:solidFill>
              </a:rPr>
              <a:t>B. Love is the Glue That ________  Families Together</a:t>
            </a:r>
            <a:endParaRPr b="1" i="1" sz="2000">
              <a:solidFill>
                <a:schemeClr val="lt1"/>
              </a:solidFill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376175" y="4133100"/>
            <a:ext cx="10869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</a:rPr>
              <a:t>Love </a:t>
            </a:r>
            <a:r>
              <a:rPr lang="en-US" sz="2000">
                <a:solidFill>
                  <a:schemeClr val="lt1"/>
                </a:solidFill>
              </a:rPr>
              <a:t>is not just a </a:t>
            </a:r>
            <a:r>
              <a:rPr b="1" lang="en-US" sz="2000">
                <a:solidFill>
                  <a:schemeClr val="lt1"/>
                </a:solidFill>
              </a:rPr>
              <a:t>__________ </a:t>
            </a:r>
            <a:r>
              <a:rPr lang="en-US" sz="2000">
                <a:solidFill>
                  <a:schemeClr val="lt1"/>
                </a:solidFill>
              </a:rPr>
              <a:t>— it’s an </a:t>
            </a:r>
            <a:r>
              <a:rPr b="1" lang="en-US" sz="2000">
                <a:solidFill>
                  <a:schemeClr val="lt1"/>
                </a:solidFill>
              </a:rPr>
              <a:t>________ </a:t>
            </a:r>
            <a:r>
              <a:rPr lang="en-US" sz="2000">
                <a:solidFill>
                  <a:schemeClr val="lt1"/>
                </a:solidFill>
              </a:rPr>
              <a:t>(patience, forgiveness, kindness).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3213675" y="4133102"/>
            <a:ext cx="138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feeling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5810075" y="4175202"/>
            <a:ext cx="138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action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950350" y="5758425"/>
            <a:ext cx="9408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chemeClr val="lt1"/>
                </a:solidFill>
              </a:rPr>
              <a:t>Key Question:</a:t>
            </a:r>
            <a:r>
              <a:rPr i="1" lang="en-US" sz="2000">
                <a:solidFill>
                  <a:schemeClr val="lt1"/>
                </a:solidFill>
              </a:rPr>
              <a:t> Am I showing honor and love in my family relationships?</a:t>
            </a:r>
            <a:endParaRPr i="1" sz="2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/>
          <p:nvPr/>
        </p:nvSpPr>
        <p:spPr>
          <a:xfrm>
            <a:off x="556600" y="2147225"/>
            <a:ext cx="10535100" cy="4255200"/>
          </a:xfrm>
          <a:prstGeom prst="rect">
            <a:avLst/>
          </a:prstGeom>
          <a:solidFill>
            <a:schemeClr val="accent1">
              <a:alpha val="76080"/>
            </a:scheme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861750" y="2210925"/>
            <a:ext cx="10230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lang="en-US" sz="2900">
                <a:solidFill>
                  <a:schemeClr val="lt1"/>
                </a:solidFill>
              </a:rPr>
              <a:t>Overcoming Family Conflict: The Role of Forgiveness</a:t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681575" y="2687400"/>
            <a:ext cx="100395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lt1"/>
                </a:solidFill>
              </a:rPr>
              <a:t>Colossians 3:13</a:t>
            </a:r>
            <a:r>
              <a:rPr lang="en-US" sz="2000">
                <a:solidFill>
                  <a:schemeClr val="lt1"/>
                </a:solidFill>
              </a:rPr>
              <a:t> – </a:t>
            </a:r>
            <a:r>
              <a:rPr i="1" lang="en-US" sz="2000">
                <a:solidFill>
                  <a:schemeClr val="lt1"/>
                </a:solidFill>
              </a:rPr>
              <a:t>“Bear with each other and forgive one another if any of you has a grievance against someone. Forgive as the Lord forgave you.”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529170" y="3808868"/>
            <a:ext cx="938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lt1"/>
                </a:solidFill>
              </a:rPr>
              <a:t>A. Why Family _________  is Inevitable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2578579" y="3738925"/>
            <a:ext cx="1828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Conflicts</a:t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376775" y="4577800"/>
            <a:ext cx="976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lt1"/>
                </a:solidFill>
              </a:rPr>
              <a:t>Every family has </a:t>
            </a:r>
            <a:r>
              <a:rPr b="1" lang="en-US" sz="2000">
                <a:solidFill>
                  <a:schemeClr val="lt1"/>
                </a:solidFill>
              </a:rPr>
              <a:t>_</a:t>
            </a:r>
            <a:r>
              <a:rPr b="1" lang="en-US" sz="2000">
                <a:solidFill>
                  <a:schemeClr val="lt1"/>
                </a:solidFill>
              </a:rPr>
              <a:t>____</a:t>
            </a:r>
            <a:r>
              <a:rPr b="1" lang="en-US" sz="2000">
                <a:solidFill>
                  <a:schemeClr val="lt1"/>
                </a:solidFill>
              </a:rPr>
              <a:t>______ </a:t>
            </a:r>
            <a:r>
              <a:rPr lang="en-US" sz="2000">
                <a:solidFill>
                  <a:schemeClr val="lt1"/>
                </a:solidFill>
              </a:rPr>
              <a:t>, misunderstandings, and past</a:t>
            </a:r>
            <a:r>
              <a:rPr b="1" lang="en-US" sz="2000">
                <a:solidFill>
                  <a:schemeClr val="lt1"/>
                </a:solidFill>
              </a:rPr>
              <a:t> ____________</a:t>
            </a:r>
            <a:r>
              <a:rPr lang="en-US" sz="2000">
                <a:solidFill>
                  <a:schemeClr val="lt1"/>
                </a:solidFill>
              </a:rPr>
              <a:t>.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367400" y="5382700"/>
            <a:ext cx="1059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lt1"/>
                </a:solidFill>
              </a:rPr>
              <a:t>The enemy (Satan) wants to </a:t>
            </a:r>
            <a:r>
              <a:rPr b="1" lang="en-US" sz="2000">
                <a:solidFill>
                  <a:schemeClr val="lt1"/>
                </a:solidFill>
              </a:rPr>
              <a:t>___________  </a:t>
            </a:r>
            <a:r>
              <a:rPr lang="en-US" sz="2000">
                <a:solidFill>
                  <a:schemeClr val="lt1"/>
                </a:solidFill>
              </a:rPr>
              <a:t>families because unity reflects God’s love.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2730974" y="4500925"/>
            <a:ext cx="20547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differences</a:t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7988775" y="4500925"/>
            <a:ext cx="20547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wounds</a:t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4178775" y="5262925"/>
            <a:ext cx="20547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divide</a:t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/>
          <p:nvPr/>
        </p:nvSpPr>
        <p:spPr>
          <a:xfrm>
            <a:off x="556600" y="2147225"/>
            <a:ext cx="10535100" cy="4255200"/>
          </a:xfrm>
          <a:prstGeom prst="rect">
            <a:avLst/>
          </a:prstGeom>
          <a:solidFill>
            <a:schemeClr val="accent1">
              <a:alpha val="76080"/>
            </a:scheme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861750" y="2210925"/>
            <a:ext cx="10230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lang="en-US" sz="2900">
                <a:solidFill>
                  <a:schemeClr val="lt1"/>
                </a:solidFill>
              </a:rPr>
              <a:t>Overcoming Family Conflict: The Role of Forgiveness</a:t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681575" y="2687400"/>
            <a:ext cx="10039500" cy="6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00">
                <a:solidFill>
                  <a:schemeClr val="lt1"/>
                </a:solidFill>
              </a:rPr>
              <a:t>Colossians 3:13</a:t>
            </a:r>
            <a:r>
              <a:rPr lang="en-US" sz="1600">
                <a:solidFill>
                  <a:schemeClr val="lt1"/>
                </a:solidFill>
              </a:rPr>
              <a:t> – </a:t>
            </a:r>
            <a:r>
              <a:rPr i="1" lang="en-US" sz="1600">
                <a:solidFill>
                  <a:schemeClr val="lt1"/>
                </a:solidFill>
              </a:rPr>
              <a:t>“Bear with each other and forgive one another if any of you has a grievance against someone. Forgive as the Lord forgave you.”</a:t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452970" y="3427868"/>
            <a:ext cx="938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lt1"/>
                </a:solidFill>
              </a:rPr>
              <a:t>B. The Power of _________________ in Healing Families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2654786" y="3357925"/>
            <a:ext cx="26559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Forgiveness</a:t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505191" y="3932227"/>
            <a:ext cx="938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lt1"/>
                </a:solidFill>
              </a:rPr>
              <a:t>	Forgiveness is a </a:t>
            </a:r>
            <a:r>
              <a:rPr b="1" lang="en-US" sz="2000">
                <a:solidFill>
                  <a:schemeClr val="lt1"/>
                </a:solidFill>
              </a:rPr>
              <a:t>__________</a:t>
            </a:r>
            <a:r>
              <a:rPr lang="en-US" sz="2000">
                <a:solidFill>
                  <a:schemeClr val="lt1"/>
                </a:solidFill>
              </a:rPr>
              <a:t>, not a feeling.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300570" y="5382691"/>
            <a:ext cx="938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lt1"/>
                </a:solidFill>
              </a:rPr>
              <a:t>	</a:t>
            </a:r>
            <a:r>
              <a:rPr b="1" lang="en-US" sz="2000">
                <a:solidFill>
                  <a:schemeClr val="lt1"/>
                </a:solidFill>
              </a:rPr>
              <a:t>Application:</a:t>
            </a:r>
            <a:r>
              <a:rPr lang="en-US" sz="2000">
                <a:solidFill>
                  <a:schemeClr val="lt1"/>
                </a:solidFill>
              </a:rPr>
              <a:t> Instead of holding grudges, choose grace and reconciliation.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428991" y="4465627"/>
            <a:ext cx="93801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lt1"/>
                </a:solidFill>
              </a:rPr>
              <a:t>	Example of Joseph (Genesis 50:20) – Joseph </a:t>
            </a:r>
            <a:r>
              <a:rPr b="1" lang="en-US" sz="2000">
                <a:solidFill>
                  <a:schemeClr val="lt1"/>
                </a:solidFill>
              </a:rPr>
              <a:t>___________</a:t>
            </a:r>
            <a:r>
              <a:rPr lang="en-US" sz="2000">
                <a:solidFill>
                  <a:schemeClr val="lt1"/>
                </a:solidFill>
              </a:rPr>
              <a:t> his brothers, even though they </a:t>
            </a:r>
            <a:r>
              <a:rPr b="1" lang="en-US" sz="2000">
                <a:solidFill>
                  <a:schemeClr val="lt1"/>
                </a:solidFill>
              </a:rPr>
              <a:t>____________</a:t>
            </a:r>
            <a:r>
              <a:rPr lang="en-US" sz="2000">
                <a:solidFill>
                  <a:schemeClr val="lt1"/>
                </a:solidFill>
              </a:rPr>
              <a:t> him.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529170" y="5839891"/>
            <a:ext cx="938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lt1"/>
                </a:solidFill>
              </a:rPr>
              <a:t>Key Question:</a:t>
            </a:r>
            <a:r>
              <a:rPr lang="en-US" sz="2000">
                <a:solidFill>
                  <a:schemeClr val="lt1"/>
                </a:solidFill>
              </a:rPr>
              <a:t> </a:t>
            </a:r>
            <a:r>
              <a:rPr i="1" lang="en-US" sz="2000">
                <a:solidFill>
                  <a:schemeClr val="lt1"/>
                </a:solidFill>
              </a:rPr>
              <a:t>Is there someone in my family I need to forgive?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3035786" y="3891325"/>
            <a:ext cx="26559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choice</a:t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7"/>
          <p:cNvSpPr txBox="1"/>
          <p:nvPr/>
        </p:nvSpPr>
        <p:spPr>
          <a:xfrm>
            <a:off x="6312386" y="4348525"/>
            <a:ext cx="26559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forgave</a:t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3111986" y="4805725"/>
            <a:ext cx="26559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betrayed</a:t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>
            <a:off x="496950" y="1775550"/>
            <a:ext cx="10535100" cy="4501800"/>
          </a:xfrm>
          <a:prstGeom prst="rect">
            <a:avLst/>
          </a:prstGeom>
          <a:solidFill>
            <a:schemeClr val="accent1">
              <a:alpha val="76078"/>
            </a:scheme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829526" y="2403914"/>
            <a:ext cx="95019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chemeClr val="lt1"/>
                </a:solidFill>
              </a:rPr>
              <a:t>Scripture</a:t>
            </a:r>
            <a:r>
              <a:rPr lang="en-US" sz="1800">
                <a:solidFill>
                  <a:schemeClr val="lt1"/>
                </a:solidFill>
              </a:rPr>
              <a:t>: </a:t>
            </a:r>
            <a:r>
              <a:rPr b="1" lang="en-US" sz="1800">
                <a:solidFill>
                  <a:schemeClr val="lt1"/>
                </a:solidFill>
              </a:rPr>
              <a:t>Ephesians 6:4</a:t>
            </a:r>
            <a:r>
              <a:rPr lang="en-US" sz="1800">
                <a:solidFill>
                  <a:schemeClr val="lt1"/>
                </a:solidFill>
              </a:rPr>
              <a:t> – </a:t>
            </a:r>
            <a:r>
              <a:rPr i="1" lang="en-US" sz="1800">
                <a:solidFill>
                  <a:schemeClr val="lt1"/>
                </a:solidFill>
              </a:rPr>
              <a:t>“Fathers, do not exasperate your children; instead, bring them up in the training and instruction of the Lord.”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603339" y="4302902"/>
            <a:ext cx="921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lt1"/>
                </a:solidFill>
              </a:rPr>
              <a:t>	</a:t>
            </a:r>
            <a:r>
              <a:rPr b="1" lang="en-US" sz="2000">
                <a:solidFill>
                  <a:schemeClr val="lt1"/>
                </a:solidFill>
              </a:rPr>
              <a:t>Proverbs 22:6</a:t>
            </a:r>
            <a:r>
              <a:rPr lang="en-US" sz="2000">
                <a:solidFill>
                  <a:schemeClr val="lt1"/>
                </a:solidFill>
              </a:rPr>
              <a:t> – </a:t>
            </a:r>
            <a:r>
              <a:rPr i="1" lang="en-US" sz="2000">
                <a:solidFill>
                  <a:schemeClr val="lt1"/>
                </a:solidFill>
              </a:rPr>
              <a:t>“Train up a child in the way he should go…”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496950" y="5091025"/>
            <a:ext cx="96207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</a:pPr>
            <a:r>
              <a:rPr lang="en-US" sz="2000">
                <a:solidFill>
                  <a:schemeClr val="lt1"/>
                </a:solidFill>
              </a:rPr>
              <a:t>	</a:t>
            </a:r>
            <a:r>
              <a:rPr b="1" lang="en-US" sz="2000">
                <a:solidFill>
                  <a:schemeClr val="lt1"/>
                </a:solidFill>
              </a:rPr>
              <a:t>Illustration:</a:t>
            </a:r>
            <a:r>
              <a:rPr lang="en-US" sz="2000">
                <a:solidFill>
                  <a:schemeClr val="lt1"/>
                </a:solidFill>
              </a:rPr>
              <a:t> A shepherd </a:t>
            </a:r>
            <a:r>
              <a:rPr b="1" lang="en-US" sz="2000">
                <a:solidFill>
                  <a:schemeClr val="lt1"/>
                </a:solidFill>
              </a:rPr>
              <a:t>__________</a:t>
            </a:r>
            <a:r>
              <a:rPr lang="en-US" sz="2000">
                <a:solidFill>
                  <a:schemeClr val="lt1"/>
                </a:solidFill>
              </a:rPr>
              <a:t> his sheep; he does not </a:t>
            </a:r>
            <a:r>
              <a:rPr b="1" lang="en-US" sz="2000">
                <a:solidFill>
                  <a:schemeClr val="lt1"/>
                </a:solidFill>
              </a:rPr>
              <a:t>_________</a:t>
            </a:r>
            <a:r>
              <a:rPr lang="en-US" sz="2000">
                <a:solidFill>
                  <a:schemeClr val="lt1"/>
                </a:solidFill>
              </a:rPr>
              <a:t> them into submission.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140" name="Google Shape;140;p18"/>
          <p:cNvSpPr txBox="1"/>
          <p:nvPr/>
        </p:nvSpPr>
        <p:spPr>
          <a:xfrm>
            <a:off x="6343525" y="3181100"/>
            <a:ext cx="1506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control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8"/>
          <p:cNvSpPr txBox="1"/>
          <p:nvPr/>
        </p:nvSpPr>
        <p:spPr>
          <a:xfrm>
            <a:off x="3811220" y="5055600"/>
            <a:ext cx="2030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guides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8"/>
          <p:cNvSpPr txBox="1"/>
          <p:nvPr/>
        </p:nvSpPr>
        <p:spPr>
          <a:xfrm>
            <a:off x="563500" y="1817935"/>
            <a:ext cx="10419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b="1" lang="en-US" sz="3000">
                <a:solidFill>
                  <a:schemeClr val="lt1"/>
                </a:solidFill>
              </a:rPr>
              <a:t>Strengthening Families Through Godly Leadership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8"/>
          <p:cNvSpPr txBox="1"/>
          <p:nvPr/>
        </p:nvSpPr>
        <p:spPr>
          <a:xfrm>
            <a:off x="755739" y="3231839"/>
            <a:ext cx="921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lt1"/>
                </a:solidFill>
              </a:rPr>
              <a:t>A. Parents Must Lead with _________, Not ___________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144" name="Google Shape;144;p18"/>
          <p:cNvSpPr txBox="1"/>
          <p:nvPr/>
        </p:nvSpPr>
        <p:spPr>
          <a:xfrm>
            <a:off x="914400" y="3669600"/>
            <a:ext cx="9746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</a:rPr>
              <a:t>	Godly parenting is about </a:t>
            </a:r>
            <a:r>
              <a:rPr b="1" lang="en-US" sz="2000">
                <a:solidFill>
                  <a:schemeClr val="lt1"/>
                </a:solidFill>
              </a:rPr>
              <a:t>_____________</a:t>
            </a:r>
            <a:r>
              <a:rPr lang="en-US" sz="2000">
                <a:solidFill>
                  <a:schemeClr val="lt1"/>
                </a:solidFill>
              </a:rPr>
              <a:t>, not </a:t>
            </a:r>
            <a:r>
              <a:rPr b="1" lang="en-US" sz="2000">
                <a:solidFill>
                  <a:schemeClr val="lt1"/>
                </a:solidFill>
              </a:rPr>
              <a:t>_______________</a:t>
            </a:r>
            <a:r>
              <a:rPr lang="en-US" sz="2000">
                <a:solidFill>
                  <a:schemeClr val="lt1"/>
                </a:solidFill>
              </a:rPr>
              <a:t>.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4286126" y="3181100"/>
            <a:ext cx="11889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love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8078420" y="5055600"/>
            <a:ext cx="2030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beat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4441825" y="3638300"/>
            <a:ext cx="17328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guidance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8"/>
          <p:cNvSpPr txBox="1"/>
          <p:nvPr/>
        </p:nvSpPr>
        <p:spPr>
          <a:xfrm>
            <a:off x="6795575" y="3638300"/>
            <a:ext cx="2097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dictatorship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/>
          <p:nvPr/>
        </p:nvSpPr>
        <p:spPr>
          <a:xfrm>
            <a:off x="496950" y="1775550"/>
            <a:ext cx="10535100" cy="4501800"/>
          </a:xfrm>
          <a:prstGeom prst="rect">
            <a:avLst/>
          </a:prstGeom>
          <a:solidFill>
            <a:schemeClr val="accent1">
              <a:alpha val="76080"/>
            </a:scheme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829526" y="2403914"/>
            <a:ext cx="95019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chemeClr val="lt1"/>
                </a:solidFill>
              </a:rPr>
              <a:t>Scripture</a:t>
            </a:r>
            <a:r>
              <a:rPr lang="en-US" sz="1800">
                <a:solidFill>
                  <a:schemeClr val="lt1"/>
                </a:solidFill>
              </a:rPr>
              <a:t>: </a:t>
            </a:r>
            <a:r>
              <a:rPr b="1" lang="en-US" sz="1800">
                <a:solidFill>
                  <a:schemeClr val="lt1"/>
                </a:solidFill>
              </a:rPr>
              <a:t>Ephesians 6:4</a:t>
            </a:r>
            <a:r>
              <a:rPr lang="en-US" sz="1800">
                <a:solidFill>
                  <a:schemeClr val="lt1"/>
                </a:solidFill>
              </a:rPr>
              <a:t> – </a:t>
            </a:r>
            <a:r>
              <a:rPr i="1" lang="en-US" sz="1800">
                <a:solidFill>
                  <a:schemeClr val="lt1"/>
                </a:solidFill>
              </a:rPr>
              <a:t>“Fathers, do not exasperate your children; instead, bring them up in the training and instruction of the Lord.”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55" name="Google Shape;155;p19"/>
          <p:cNvSpPr txBox="1"/>
          <p:nvPr/>
        </p:nvSpPr>
        <p:spPr>
          <a:xfrm>
            <a:off x="450951" y="4302900"/>
            <a:ext cx="10127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lt1"/>
                </a:solidFill>
              </a:rPr>
              <a:t>	</a:t>
            </a:r>
            <a:r>
              <a:rPr b="1" lang="en-US" sz="1800">
                <a:solidFill>
                  <a:schemeClr val="lt1"/>
                </a:solidFill>
              </a:rPr>
              <a:t>Ex</a:t>
            </a:r>
            <a:r>
              <a:rPr b="1" lang="en-US" sz="1800">
                <a:solidFill>
                  <a:schemeClr val="lt1"/>
                </a:solidFill>
              </a:rPr>
              <a:t>od</a:t>
            </a:r>
            <a:r>
              <a:rPr b="1" lang="en-US" sz="1800">
                <a:solidFill>
                  <a:schemeClr val="lt1"/>
                </a:solidFill>
              </a:rPr>
              <a:t>us 20:12</a:t>
            </a:r>
            <a:r>
              <a:rPr lang="en-US" sz="1800">
                <a:solidFill>
                  <a:schemeClr val="lt1"/>
                </a:solidFill>
              </a:rPr>
              <a:t> – </a:t>
            </a:r>
            <a:r>
              <a:rPr i="1" lang="en-US" sz="1800">
                <a:solidFill>
                  <a:schemeClr val="lt1"/>
                </a:solidFill>
              </a:rPr>
              <a:t>“Honor your father and mother, so that you may live long in the land…”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56" name="Google Shape;156;p19"/>
          <p:cNvSpPr txBox="1"/>
          <p:nvPr/>
        </p:nvSpPr>
        <p:spPr>
          <a:xfrm>
            <a:off x="268350" y="4938625"/>
            <a:ext cx="1053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</a:pPr>
            <a:r>
              <a:rPr lang="en-US" sz="2000">
                <a:solidFill>
                  <a:schemeClr val="lt1"/>
                </a:solidFill>
              </a:rPr>
              <a:t>	</a:t>
            </a:r>
            <a:r>
              <a:rPr b="1" lang="en-US" sz="2000">
                <a:solidFill>
                  <a:schemeClr val="lt1"/>
                </a:solidFill>
              </a:rPr>
              <a:t>Application:</a:t>
            </a:r>
            <a:r>
              <a:rPr lang="en-US" sz="2000">
                <a:solidFill>
                  <a:schemeClr val="lt1"/>
                </a:solidFill>
              </a:rPr>
              <a:t> A Christ-centered home is built on mutual respect and spiritual growth.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57" name="Google Shape;157;p19"/>
          <p:cNvSpPr txBox="1"/>
          <p:nvPr/>
        </p:nvSpPr>
        <p:spPr>
          <a:xfrm>
            <a:off x="563500" y="1793956"/>
            <a:ext cx="10419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b="1" lang="en-US" sz="3000">
                <a:solidFill>
                  <a:schemeClr val="lt1"/>
                </a:solidFill>
              </a:rPr>
              <a:t>Strengthening Families Through Godly Leadership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9"/>
          <p:cNvSpPr txBox="1"/>
          <p:nvPr/>
        </p:nvSpPr>
        <p:spPr>
          <a:xfrm>
            <a:off x="755739" y="3231839"/>
            <a:ext cx="921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lt1"/>
                </a:solidFill>
              </a:rPr>
              <a:t>B. Children Must ______________ in Faith and Obedience</a:t>
            </a:r>
            <a:endParaRPr b="1" sz="2000">
              <a:solidFill>
                <a:schemeClr val="lt1"/>
              </a:solidFill>
            </a:endParaRPr>
          </a:p>
        </p:txBody>
      </p:sp>
      <p:sp>
        <p:nvSpPr>
          <p:cNvPr id="159" name="Google Shape;159;p19"/>
          <p:cNvSpPr txBox="1"/>
          <p:nvPr/>
        </p:nvSpPr>
        <p:spPr>
          <a:xfrm>
            <a:off x="838200" y="3669600"/>
            <a:ext cx="9746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7000" lvl="0" marL="711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</a:rPr>
              <a:t>	Obedience to parents ______________</a:t>
            </a:r>
            <a:r>
              <a:rPr b="1" lang="en-US" sz="2000">
                <a:solidFill>
                  <a:schemeClr val="lt1"/>
                </a:solidFill>
              </a:rPr>
              <a:t> </a:t>
            </a:r>
            <a:r>
              <a:rPr lang="en-US" sz="2000">
                <a:solidFill>
                  <a:schemeClr val="lt1"/>
                </a:solidFill>
              </a:rPr>
              <a:t>obedience to God.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3644799" y="3181100"/>
            <a:ext cx="1830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follow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4268275" y="3638300"/>
            <a:ext cx="1511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6350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teaches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9"/>
          <p:cNvSpPr txBox="1"/>
          <p:nvPr/>
        </p:nvSpPr>
        <p:spPr>
          <a:xfrm>
            <a:off x="496950" y="5548225"/>
            <a:ext cx="1053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chemeClr val="lt1"/>
                </a:solidFill>
              </a:rPr>
              <a:t>Key Question:</a:t>
            </a:r>
            <a:r>
              <a:rPr lang="en-US" sz="2000">
                <a:solidFill>
                  <a:schemeClr val="lt1"/>
                </a:solidFill>
              </a:rPr>
              <a:t> </a:t>
            </a:r>
            <a:r>
              <a:rPr i="1" lang="en-US" sz="2000">
                <a:solidFill>
                  <a:schemeClr val="lt1"/>
                </a:solidFill>
              </a:rPr>
              <a:t>How am I leading or following in my family with a Christ-like heart?</a:t>
            </a:r>
            <a:endParaRPr sz="2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/>
          <p:nvPr/>
        </p:nvSpPr>
        <p:spPr>
          <a:xfrm>
            <a:off x="-13250" y="4424125"/>
            <a:ext cx="12192000" cy="2415600"/>
          </a:xfrm>
          <a:prstGeom prst="rect">
            <a:avLst/>
          </a:prstGeom>
          <a:solidFill>
            <a:schemeClr val="accent2">
              <a:alpha val="611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0"/>
          <p:cNvSpPr txBox="1"/>
          <p:nvPr/>
        </p:nvSpPr>
        <p:spPr>
          <a:xfrm>
            <a:off x="0" y="1950072"/>
            <a:ext cx="12192000" cy="1200600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57150">
              <a:schemeClr val="accent1">
                <a:alpha val="64000"/>
              </a:scheme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Weekly Challenge</a:t>
            </a:r>
            <a:endParaRPr b="0" i="0" sz="7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0"/>
          <p:cNvSpPr txBox="1"/>
          <p:nvPr/>
        </p:nvSpPr>
        <p:spPr>
          <a:xfrm>
            <a:off x="278300" y="4473750"/>
            <a:ext cx="11435400" cy="20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03200" lvl="0" marL="4064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500">
                <a:solidFill>
                  <a:schemeClr val="lt1"/>
                </a:solidFill>
              </a:rPr>
              <a:t>Reflect</a:t>
            </a:r>
            <a:r>
              <a:rPr lang="en-US" sz="2500">
                <a:solidFill>
                  <a:schemeClr val="lt1"/>
                </a:solidFill>
              </a:rPr>
              <a:t> – What is one way I can improve my family relationships this week?</a:t>
            </a:r>
            <a:endParaRPr sz="2500">
              <a:solidFill>
                <a:schemeClr val="lt1"/>
              </a:solidFill>
            </a:endParaRPr>
          </a:p>
          <a:p>
            <a:pPr indent="-203200" lvl="0" marL="4064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500">
                <a:solidFill>
                  <a:schemeClr val="lt1"/>
                </a:solidFill>
              </a:rPr>
              <a:t>Act</a:t>
            </a:r>
            <a:r>
              <a:rPr lang="en-US" sz="2500">
                <a:solidFill>
                  <a:schemeClr val="lt1"/>
                </a:solidFill>
              </a:rPr>
              <a:t> – Choose to forgive, love, and lead in a Christ-like way.</a:t>
            </a:r>
            <a:endParaRPr sz="2500">
              <a:solidFill>
                <a:schemeClr val="lt1"/>
              </a:solidFill>
            </a:endParaRPr>
          </a:p>
          <a:p>
            <a:pPr indent="-203200" lvl="0" marL="4064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</a:pPr>
            <a:r>
              <a:rPr b="1" lang="en-US" sz="2500">
                <a:solidFill>
                  <a:schemeClr val="lt1"/>
                </a:solidFill>
              </a:rPr>
              <a:t>Pray</a:t>
            </a:r>
            <a:r>
              <a:rPr lang="en-US" sz="2500">
                <a:solidFill>
                  <a:schemeClr val="lt1"/>
                </a:solidFill>
              </a:rPr>
              <a:t> – Lord, help me love my family as You have loved me. Teach me to forgive, lead, and honor You in my relationships.</a:t>
            </a:r>
            <a:endParaRPr b="1" sz="2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