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6858000" cx="12192000"/>
  <p:notesSz cx="6858000" cy="9144000"/>
  <p:embeddedFontLst>
    <p:embeddedFont>
      <p:font typeface="Lexend"/>
      <p:regular r:id="rId13"/>
      <p:bold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Lexend-regular.fntdata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schemas.openxmlformats.org/officeDocument/2006/relationships/font" Target="fonts/Lexend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6" name="Google Shape;56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69" name="Google Shape;69;p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2fad9ec869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8" name="Google Shape;88;g32fad9ec869_0_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328a5b613a2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4" name="Google Shape;104;g328a5b613a2_0_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32fad9ec869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8" name="Google Shape;118;g32fad9ec869_0_3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4" name="Google Shape;134;p1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32fad9ec869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1" name="Google Shape;151;g32fad9ec869_0_5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5" name="Google Shape;165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415611" y="992767"/>
            <a:ext cx="11360700" cy="27369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1pPr>
            <a:lvl2pPr lvl="1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2pPr>
            <a:lvl3pPr lvl="2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3pPr>
            <a:lvl4pPr lvl="3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4pPr>
            <a:lvl5pPr lvl="4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5pPr>
            <a:lvl6pPr lvl="5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6pPr>
            <a:lvl7pPr lvl="6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7pPr>
            <a:lvl8pPr lvl="7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8pPr>
            <a:lvl9pPr lvl="8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415600" y="3778833"/>
            <a:ext cx="11360700" cy="10569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" name="Google Shape;15;p2"/>
          <p:cNvSpPr txBox="1"/>
          <p:nvPr/>
        </p:nvSpPr>
        <p:spPr>
          <a:xfrm>
            <a:off x="1368" y="1198371"/>
            <a:ext cx="5172900" cy="646500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57150">
              <a:schemeClr val="accent2">
                <a:alpha val="71760"/>
              </a:schemeClr>
            </a:outerShdw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en-US" sz="3600">
                <a:solidFill>
                  <a:schemeClr val="lt1"/>
                </a:solidFill>
              </a:rPr>
              <a:t>Loving GOD First</a:t>
            </a:r>
            <a:endParaRPr b="1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2"/>
          <p:cNvSpPr txBox="1"/>
          <p:nvPr/>
        </p:nvSpPr>
        <p:spPr>
          <a:xfrm>
            <a:off x="8024647" y="1421128"/>
            <a:ext cx="3300600" cy="400200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673100">
              <a:srgbClr val="002060">
                <a:alpha val="30590"/>
              </a:srgbClr>
            </a:outerShdw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lang="en-US" sz="2000">
                <a:solidFill>
                  <a:schemeClr val="lt1"/>
                </a:solidFill>
              </a:rPr>
              <a:t>Matthew 22:37-38</a:t>
            </a:r>
            <a:endParaRPr b="1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/>
          <p:nvPr>
            <p:ph hasCustomPrompt="1" type="title"/>
          </p:nvPr>
        </p:nvSpPr>
        <p:spPr>
          <a:xfrm>
            <a:off x="415600" y="1474833"/>
            <a:ext cx="11360700" cy="26181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/>
          <p:nvPr>
            <p:ph idx="1" type="body"/>
          </p:nvPr>
        </p:nvSpPr>
        <p:spPr>
          <a:xfrm>
            <a:off x="415600" y="4202967"/>
            <a:ext cx="11360700" cy="17343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81000" lvl="0" marL="457200" algn="ctr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49250" lvl="1" marL="914400" algn="ctr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 algn="ctr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 algn="ctr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 algn="ctr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 algn="ctr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 algn="ctr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 algn="ctr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 algn="ctr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15600" y="2867800"/>
            <a:ext cx="11360700" cy="11223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415600" y="1536633"/>
            <a:ext cx="5333100" cy="455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49250" lvl="0" marL="4572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6443200" y="1536633"/>
            <a:ext cx="5333100" cy="455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49250" lvl="0" marL="4572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415600" y="740800"/>
            <a:ext cx="3744000" cy="10077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415600" y="1852800"/>
            <a:ext cx="3744000" cy="42393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653667" y="600200"/>
            <a:ext cx="8490300" cy="54543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p9"/>
          <p:cNvSpPr txBox="1"/>
          <p:nvPr>
            <p:ph type="title"/>
          </p:nvPr>
        </p:nvSpPr>
        <p:spPr>
          <a:xfrm>
            <a:off x="354000" y="1644233"/>
            <a:ext cx="5393700" cy="19764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354000" y="3737433"/>
            <a:ext cx="5393700" cy="1646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6586000" y="965433"/>
            <a:ext cx="5115900" cy="4926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415600" y="5640767"/>
            <a:ext cx="7998300" cy="806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3.jp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810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●"/>
              <a:defRPr sz="2400">
                <a:solidFill>
                  <a:schemeClr val="dk2"/>
                </a:solidFill>
              </a:defRPr>
            </a:lvl1pPr>
            <a:lvl2pPr indent="-3492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 sz="1900">
                <a:solidFill>
                  <a:schemeClr val="dk2"/>
                </a:solidFill>
              </a:defRPr>
            </a:lvl2pPr>
            <a:lvl3pPr indent="-3492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3pPr>
            <a:lvl4pPr indent="-3492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●"/>
              <a:defRPr sz="1900">
                <a:solidFill>
                  <a:schemeClr val="dk2"/>
                </a:solidFill>
              </a:defRPr>
            </a:lvl4pPr>
            <a:lvl5pPr indent="-3492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 sz="1900">
                <a:solidFill>
                  <a:schemeClr val="dk2"/>
                </a:solidFill>
              </a:defRPr>
            </a:lvl5pPr>
            <a:lvl6pPr indent="-3492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6pPr>
            <a:lvl7pPr indent="-3492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●"/>
              <a:defRPr sz="1900">
                <a:solidFill>
                  <a:schemeClr val="dk2"/>
                </a:solidFill>
              </a:defRPr>
            </a:lvl7pPr>
            <a:lvl8pPr indent="-3492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 sz="1900">
                <a:solidFill>
                  <a:schemeClr val="dk2"/>
                </a:solidFill>
              </a:defRPr>
            </a:lvl8pPr>
            <a:lvl9pPr indent="-3492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" name="Google Shape;9;p1"/>
          <p:cNvSpPr txBox="1"/>
          <p:nvPr/>
        </p:nvSpPr>
        <p:spPr>
          <a:xfrm>
            <a:off x="-125" y="-72575"/>
            <a:ext cx="12192000" cy="12930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2340000" dist="104775">
              <a:srgbClr val="E69138">
                <a:alpha val="34000"/>
              </a:srgbClr>
            </a:outerShdw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7200"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rPr>
              <a:t>The Ties That Bind</a:t>
            </a:r>
            <a:endParaRPr b="1" sz="7200">
              <a:solidFill>
                <a:schemeClr val="lt1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pic>
        <p:nvPicPr>
          <p:cNvPr id="10" name="Google Shape;10;p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1183978" y="-17175"/>
            <a:ext cx="994772" cy="13794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/>
          <p:nvPr/>
        </p:nvSpPr>
        <p:spPr>
          <a:xfrm>
            <a:off x="-13250" y="5612575"/>
            <a:ext cx="12192000" cy="1379400"/>
          </a:xfrm>
          <a:prstGeom prst="rect">
            <a:avLst/>
          </a:prstGeom>
          <a:solidFill>
            <a:schemeClr val="accent2">
              <a:alpha val="61176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0" y="6009675"/>
            <a:ext cx="12192000" cy="10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Keith Desso Douglas, Executive Pastor  - Derrick Keith Douglas, Pastor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52675" y="5533050"/>
            <a:ext cx="12139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His Way Baptist Church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3809736" y="6404853"/>
            <a:ext cx="62490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1818 Esther St.  Houston, Tx 77088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40155" y="1798951"/>
            <a:ext cx="12192000" cy="1446900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57150">
              <a:schemeClr val="accent2">
                <a:alpha val="71764"/>
              </a:schemeClr>
            </a:outerShdw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en-US" sz="8800">
                <a:solidFill>
                  <a:schemeClr val="lt1"/>
                </a:solidFill>
              </a:rPr>
              <a:t>Family Matters</a:t>
            </a:r>
            <a:endParaRPr b="1" i="0" sz="7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982700" y="4102400"/>
            <a:ext cx="9229500" cy="1123500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76200">
              <a:schemeClr val="lt1">
                <a:alpha val="57000"/>
              </a:schemeClr>
            </a:outerShdw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b="1" lang="en-US" sz="6700">
                <a:solidFill>
                  <a:schemeClr val="accent1"/>
                </a:solidFill>
              </a:rPr>
              <a:t>Ephesians 6:1-4</a:t>
            </a:r>
            <a:endParaRPr sz="900"/>
          </a:p>
        </p:txBody>
      </p:sp>
      <p:sp>
        <p:nvSpPr>
          <p:cNvPr id="64" name="Google Shape;64;p13"/>
          <p:cNvSpPr/>
          <p:nvPr/>
        </p:nvSpPr>
        <p:spPr>
          <a:xfrm>
            <a:off x="9851200" y="3159903"/>
            <a:ext cx="2241000" cy="24096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3"/>
          <p:cNvSpPr txBox="1"/>
          <p:nvPr/>
        </p:nvSpPr>
        <p:spPr>
          <a:xfrm>
            <a:off x="10185950" y="3181475"/>
            <a:ext cx="18039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chemeClr val="dk1"/>
                </a:solidFill>
              </a:rPr>
              <a:t>Sermon</a:t>
            </a:r>
            <a:r>
              <a:rPr lang="en-US" sz="1500">
                <a:solidFill>
                  <a:schemeClr val="dk1"/>
                </a:solidFill>
              </a:rPr>
              <a:t> Notes:</a:t>
            </a:r>
            <a:endParaRPr sz="1500">
              <a:solidFill>
                <a:schemeClr val="dk1"/>
              </a:solidFill>
            </a:endParaRPr>
          </a:p>
        </p:txBody>
      </p:sp>
      <p:pic>
        <p:nvPicPr>
          <p:cNvPr id="66" name="Google Shape;6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120300" y="3538050"/>
            <a:ext cx="1803900" cy="1803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/>
          <p:nvPr/>
        </p:nvSpPr>
        <p:spPr>
          <a:xfrm>
            <a:off x="556591" y="1994819"/>
            <a:ext cx="10535100" cy="4386000"/>
          </a:xfrm>
          <a:prstGeom prst="rect">
            <a:avLst/>
          </a:prstGeom>
          <a:solidFill>
            <a:schemeClr val="accent1">
              <a:alpha val="76078"/>
            </a:schemeClr>
          </a:solidFill>
          <a:ln cap="flat" cmpd="sng" w="25400">
            <a:solidFill>
              <a:srgbClr val="08283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4"/>
          <p:cNvSpPr txBox="1"/>
          <p:nvPr/>
        </p:nvSpPr>
        <p:spPr>
          <a:xfrm>
            <a:off x="635600" y="2058525"/>
            <a:ext cx="103713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1. </a:t>
            </a:r>
            <a:r>
              <a:rPr b="1" lang="en-US" sz="3100">
                <a:solidFill>
                  <a:schemeClr val="lt1"/>
                </a:solidFill>
              </a:rPr>
              <a:t>The Foundation of a Strong Family: Honor and Love</a:t>
            </a:r>
            <a:endParaRPr b="0" i="0" sz="31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4"/>
          <p:cNvSpPr txBox="1"/>
          <p:nvPr/>
        </p:nvSpPr>
        <p:spPr>
          <a:xfrm>
            <a:off x="830649" y="2637533"/>
            <a:ext cx="10176300" cy="68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800">
                <a:solidFill>
                  <a:schemeClr val="lt1"/>
                </a:solidFill>
              </a:rPr>
              <a:t>Ephesians 6:1-2</a:t>
            </a:r>
            <a:r>
              <a:rPr lang="en-US" sz="1800">
                <a:solidFill>
                  <a:schemeClr val="lt1"/>
                </a:solidFill>
              </a:rPr>
              <a:t> – </a:t>
            </a:r>
            <a:r>
              <a:rPr i="1" lang="en-US" sz="1800">
                <a:solidFill>
                  <a:schemeClr val="lt1"/>
                </a:solidFill>
              </a:rPr>
              <a:t>“Children, obey your parents in the Lord, for this is right. ‘Honor your father and mother…’”</a:t>
            </a:r>
            <a:endParaRPr sz="1800">
              <a:solidFill>
                <a:schemeClr val="lt1"/>
              </a:solidFill>
            </a:endParaRPr>
          </a:p>
        </p:txBody>
      </p:sp>
      <p:sp>
        <p:nvSpPr>
          <p:cNvPr id="74" name="Google Shape;74;p14"/>
          <p:cNvSpPr txBox="1"/>
          <p:nvPr/>
        </p:nvSpPr>
        <p:spPr>
          <a:xfrm>
            <a:off x="530049" y="3949675"/>
            <a:ext cx="9748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27000" lvl="0" marL="7112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-US" sz="2000">
                <a:solidFill>
                  <a:schemeClr val="lt1"/>
                </a:solidFill>
              </a:rPr>
              <a:t>	Honor is a </a:t>
            </a:r>
            <a:r>
              <a:rPr b="1" i="1" lang="en-US" sz="2000">
                <a:solidFill>
                  <a:schemeClr val="lt1"/>
                </a:solidFill>
              </a:rPr>
              <a:t>____________</a:t>
            </a:r>
            <a:r>
              <a:rPr i="1" lang="en-US" sz="2000">
                <a:solidFill>
                  <a:schemeClr val="lt1"/>
                </a:solidFill>
              </a:rPr>
              <a:t> (command), not just a </a:t>
            </a:r>
            <a:r>
              <a:rPr b="1" i="1" lang="en-US" sz="2000">
                <a:solidFill>
                  <a:schemeClr val="lt1"/>
                </a:solidFill>
              </a:rPr>
              <a:t>____________</a:t>
            </a:r>
            <a:r>
              <a:rPr i="1" lang="en-US" sz="2000">
                <a:solidFill>
                  <a:schemeClr val="lt1"/>
                </a:solidFill>
              </a:rPr>
              <a:t> (value).</a:t>
            </a:r>
            <a:endParaRPr b="1" sz="2000">
              <a:solidFill>
                <a:schemeClr val="lt1"/>
              </a:solidFill>
            </a:endParaRPr>
          </a:p>
        </p:txBody>
      </p:sp>
      <p:sp>
        <p:nvSpPr>
          <p:cNvPr id="75" name="Google Shape;75;p14"/>
          <p:cNvSpPr txBox="1"/>
          <p:nvPr/>
        </p:nvSpPr>
        <p:spPr>
          <a:xfrm>
            <a:off x="221050" y="5341150"/>
            <a:ext cx="10665300" cy="8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27000" lvl="0" marL="7112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-US" sz="2000">
                <a:solidFill>
                  <a:schemeClr val="lt1"/>
                </a:solidFill>
              </a:rPr>
              <a:t>	</a:t>
            </a:r>
            <a:r>
              <a:rPr b="1" i="1" lang="en-US" sz="2000">
                <a:solidFill>
                  <a:schemeClr val="lt1"/>
                </a:solidFill>
              </a:rPr>
              <a:t>Application:</a:t>
            </a:r>
            <a:r>
              <a:rPr i="1" lang="en-US" sz="2000">
                <a:solidFill>
                  <a:schemeClr val="lt1"/>
                </a:solidFill>
              </a:rPr>
              <a:t> Parents and children must </a:t>
            </a:r>
            <a:r>
              <a:rPr b="1" i="1" lang="en-US" sz="2000">
                <a:solidFill>
                  <a:schemeClr val="lt1"/>
                </a:solidFill>
              </a:rPr>
              <a:t>______</a:t>
            </a:r>
            <a:r>
              <a:rPr b="1" i="1" lang="en-US" sz="2000">
                <a:solidFill>
                  <a:schemeClr val="lt1"/>
                </a:solidFill>
              </a:rPr>
              <a:t>__ </a:t>
            </a:r>
            <a:r>
              <a:rPr i="1" lang="en-US" sz="2000">
                <a:solidFill>
                  <a:schemeClr val="lt1"/>
                </a:solidFill>
              </a:rPr>
              <a:t>and </a:t>
            </a:r>
            <a:r>
              <a:rPr b="1" i="1" lang="en-US" sz="2000">
                <a:solidFill>
                  <a:schemeClr val="lt1"/>
                </a:solidFill>
              </a:rPr>
              <a:t>_</a:t>
            </a:r>
            <a:r>
              <a:rPr b="1" i="1" lang="en-US" sz="2000">
                <a:solidFill>
                  <a:schemeClr val="lt1"/>
                </a:solidFill>
              </a:rPr>
              <a:t>______</a:t>
            </a:r>
            <a:r>
              <a:rPr b="1" i="1" lang="en-US" sz="2000">
                <a:solidFill>
                  <a:schemeClr val="lt1"/>
                </a:solidFill>
              </a:rPr>
              <a:t>__ </a:t>
            </a:r>
            <a:r>
              <a:rPr i="1" lang="en-US" sz="2000">
                <a:solidFill>
                  <a:schemeClr val="lt1"/>
                </a:solidFill>
              </a:rPr>
              <a:t> to each other.</a:t>
            </a:r>
            <a:endParaRPr i="1" sz="2000">
              <a:solidFill>
                <a:schemeClr val="lt1"/>
              </a:solidFill>
            </a:endParaRPr>
          </a:p>
          <a:p>
            <a:pPr indent="-317500" lvl="0" marL="6350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000">
              <a:solidFill>
                <a:schemeClr val="lt1"/>
              </a:solidFill>
            </a:endParaRPr>
          </a:p>
        </p:txBody>
      </p:sp>
      <p:sp>
        <p:nvSpPr>
          <p:cNvPr id="76" name="Google Shape;76;p14"/>
          <p:cNvSpPr txBox="1"/>
          <p:nvPr/>
        </p:nvSpPr>
        <p:spPr>
          <a:xfrm>
            <a:off x="3806085" y="3416155"/>
            <a:ext cx="1186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lt1"/>
                </a:solidFill>
              </a:rPr>
              <a:t>Healthy</a:t>
            </a:r>
            <a:endParaRPr b="1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14"/>
          <p:cNvSpPr txBox="1"/>
          <p:nvPr/>
        </p:nvSpPr>
        <p:spPr>
          <a:xfrm>
            <a:off x="5301250" y="5285000"/>
            <a:ext cx="19242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17500" lvl="0" marL="6350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>
                <a:solidFill>
                  <a:schemeClr val="lt1"/>
                </a:solidFill>
              </a:rPr>
              <a:t>respect</a:t>
            </a:r>
            <a:endParaRPr b="1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14"/>
          <p:cNvSpPr txBox="1"/>
          <p:nvPr/>
        </p:nvSpPr>
        <p:spPr>
          <a:xfrm>
            <a:off x="2828956" y="3940668"/>
            <a:ext cx="13824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lt1"/>
                </a:solidFill>
              </a:rPr>
              <a:t>biblical</a:t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14"/>
          <p:cNvSpPr txBox="1"/>
          <p:nvPr/>
        </p:nvSpPr>
        <p:spPr>
          <a:xfrm>
            <a:off x="7001867" y="5283425"/>
            <a:ext cx="22347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17500" lvl="0" marL="6350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>
                <a:solidFill>
                  <a:schemeClr val="lt1"/>
                </a:solidFill>
              </a:rPr>
              <a:t>listen</a:t>
            </a:r>
            <a:endParaRPr b="1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4"/>
          <p:cNvSpPr txBox="1"/>
          <p:nvPr/>
        </p:nvSpPr>
        <p:spPr>
          <a:xfrm>
            <a:off x="816549" y="3460012"/>
            <a:ext cx="9748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 sz="2000">
                <a:solidFill>
                  <a:schemeClr val="lt1"/>
                </a:solidFill>
              </a:rPr>
              <a:t>A. Honor Builds a </a:t>
            </a:r>
            <a:r>
              <a:rPr b="1" i="1" lang="en-US" sz="2000">
                <a:solidFill>
                  <a:schemeClr val="lt1"/>
                </a:solidFill>
              </a:rPr>
              <a:t>__________</a:t>
            </a:r>
            <a:r>
              <a:rPr b="1" i="1" lang="en-US" sz="2000">
                <a:solidFill>
                  <a:schemeClr val="lt1"/>
                </a:solidFill>
              </a:rPr>
              <a:t> Home</a:t>
            </a:r>
            <a:endParaRPr i="0" sz="2000" u="none" cap="none" strike="noStrike">
              <a:solidFill>
                <a:schemeClr val="lt1"/>
              </a:solidFill>
            </a:endParaRPr>
          </a:p>
        </p:txBody>
      </p:sp>
      <p:sp>
        <p:nvSpPr>
          <p:cNvPr id="81" name="Google Shape;81;p14"/>
          <p:cNvSpPr txBox="1"/>
          <p:nvPr/>
        </p:nvSpPr>
        <p:spPr>
          <a:xfrm>
            <a:off x="7338600" y="3927127"/>
            <a:ext cx="13824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-US" sz="1800">
                <a:solidFill>
                  <a:schemeClr val="lt1"/>
                </a:solidFill>
              </a:rPr>
              <a:t>cultural</a:t>
            </a:r>
            <a:endParaRPr b="1" sz="1800">
              <a:solidFill>
                <a:schemeClr val="lt1"/>
              </a:solidFill>
            </a:endParaRPr>
          </a:p>
        </p:txBody>
      </p:sp>
      <p:sp>
        <p:nvSpPr>
          <p:cNvPr id="82" name="Google Shape;82;p14"/>
          <p:cNvSpPr txBox="1"/>
          <p:nvPr/>
        </p:nvSpPr>
        <p:spPr>
          <a:xfrm>
            <a:off x="1279425" y="4514100"/>
            <a:ext cx="89835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lt1"/>
                </a:solidFill>
              </a:rPr>
              <a:t>Honor in the family creates </a:t>
            </a:r>
            <a:r>
              <a:rPr b="1" lang="en-US" sz="2000">
                <a:solidFill>
                  <a:schemeClr val="lt1"/>
                </a:solidFill>
              </a:rPr>
              <a:t>_________</a:t>
            </a:r>
            <a:r>
              <a:rPr lang="en-US" sz="2000">
                <a:solidFill>
                  <a:schemeClr val="lt1"/>
                </a:solidFill>
              </a:rPr>
              <a:t>, </a:t>
            </a:r>
            <a:r>
              <a:rPr b="1" lang="en-US" sz="2000">
                <a:solidFill>
                  <a:schemeClr val="lt1"/>
                </a:solidFill>
              </a:rPr>
              <a:t>_________</a:t>
            </a:r>
            <a:r>
              <a:rPr lang="en-US" sz="2000">
                <a:solidFill>
                  <a:schemeClr val="lt1"/>
                </a:solidFill>
              </a:rPr>
              <a:t>, and </a:t>
            </a:r>
            <a:r>
              <a:rPr b="1" lang="en-US" sz="2000">
                <a:solidFill>
                  <a:schemeClr val="lt1"/>
                </a:solidFill>
              </a:rPr>
              <a:t>__________</a:t>
            </a:r>
            <a:r>
              <a:rPr lang="en-US" sz="2000">
                <a:solidFill>
                  <a:schemeClr val="lt1"/>
                </a:solidFill>
              </a:rPr>
              <a:t>.</a:t>
            </a:r>
            <a:endParaRPr sz="2000">
              <a:solidFill>
                <a:schemeClr val="lt1"/>
              </a:solidFill>
            </a:endParaRPr>
          </a:p>
        </p:txBody>
      </p:sp>
      <p:sp>
        <p:nvSpPr>
          <p:cNvPr id="83" name="Google Shape;83;p14"/>
          <p:cNvSpPr txBox="1"/>
          <p:nvPr/>
        </p:nvSpPr>
        <p:spPr>
          <a:xfrm>
            <a:off x="4661475" y="4514102"/>
            <a:ext cx="13824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-US" sz="1800">
                <a:solidFill>
                  <a:schemeClr val="lt1"/>
                </a:solidFill>
              </a:rPr>
              <a:t>trust</a:t>
            </a:r>
            <a:endParaRPr b="1" sz="1800">
              <a:solidFill>
                <a:schemeClr val="lt1"/>
              </a:solidFill>
            </a:endParaRPr>
          </a:p>
        </p:txBody>
      </p:sp>
      <p:sp>
        <p:nvSpPr>
          <p:cNvPr id="84" name="Google Shape;84;p14"/>
          <p:cNvSpPr txBox="1"/>
          <p:nvPr/>
        </p:nvSpPr>
        <p:spPr>
          <a:xfrm>
            <a:off x="5880675" y="4514102"/>
            <a:ext cx="13824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lt1"/>
                </a:solidFill>
              </a:rPr>
              <a:t>security</a:t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4"/>
          <p:cNvSpPr txBox="1"/>
          <p:nvPr/>
        </p:nvSpPr>
        <p:spPr>
          <a:xfrm>
            <a:off x="7938075" y="4514102"/>
            <a:ext cx="13824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lt1"/>
                </a:solidFill>
              </a:rPr>
              <a:t>unity</a:t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5"/>
          <p:cNvSpPr/>
          <p:nvPr/>
        </p:nvSpPr>
        <p:spPr>
          <a:xfrm>
            <a:off x="556591" y="1994819"/>
            <a:ext cx="10535100" cy="4386000"/>
          </a:xfrm>
          <a:prstGeom prst="rect">
            <a:avLst/>
          </a:prstGeom>
          <a:solidFill>
            <a:schemeClr val="accent1">
              <a:alpha val="76080"/>
            </a:schemeClr>
          </a:solidFill>
          <a:ln cap="flat" cmpd="sng" w="25400">
            <a:solidFill>
              <a:srgbClr val="08283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5"/>
          <p:cNvSpPr txBox="1"/>
          <p:nvPr/>
        </p:nvSpPr>
        <p:spPr>
          <a:xfrm>
            <a:off x="635600" y="2058525"/>
            <a:ext cx="103713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1. </a:t>
            </a:r>
            <a:r>
              <a:rPr b="1" lang="en-US" sz="3100">
                <a:solidFill>
                  <a:schemeClr val="lt1"/>
                </a:solidFill>
              </a:rPr>
              <a:t>The Foundation of a Strong Family: Honor and Love</a:t>
            </a:r>
            <a:endParaRPr b="0" i="0" sz="31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5"/>
          <p:cNvSpPr txBox="1"/>
          <p:nvPr/>
        </p:nvSpPr>
        <p:spPr>
          <a:xfrm>
            <a:off x="566975" y="2637525"/>
            <a:ext cx="10287600" cy="75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27000" lvl="0" marL="7112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 sz="2000">
                <a:solidFill>
                  <a:schemeClr val="lt1"/>
                </a:solidFill>
              </a:rPr>
              <a:t>Colossians 3:14</a:t>
            </a:r>
            <a:r>
              <a:rPr i="1" lang="en-US" sz="2000">
                <a:solidFill>
                  <a:schemeClr val="lt1"/>
                </a:solidFill>
              </a:rPr>
              <a:t> – “Above all, put on love, which binds everything together in perfect harmony.”</a:t>
            </a:r>
            <a:endParaRPr b="1" sz="2000">
              <a:solidFill>
                <a:schemeClr val="lt1"/>
              </a:solidFill>
            </a:endParaRPr>
          </a:p>
        </p:txBody>
      </p:sp>
      <p:sp>
        <p:nvSpPr>
          <p:cNvPr id="93" name="Google Shape;93;p15"/>
          <p:cNvSpPr txBox="1"/>
          <p:nvPr/>
        </p:nvSpPr>
        <p:spPr>
          <a:xfrm>
            <a:off x="373450" y="4871960"/>
            <a:ext cx="10725300" cy="75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27000" lvl="0" marL="7112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</a:pPr>
            <a:r>
              <a:rPr b="1" i="1" lang="en-US" sz="2000">
                <a:solidFill>
                  <a:schemeClr val="lt1"/>
                </a:solidFill>
              </a:rPr>
              <a:t>Illustration:</a:t>
            </a:r>
            <a:r>
              <a:rPr i="1" lang="en-US" sz="2000">
                <a:solidFill>
                  <a:schemeClr val="lt1"/>
                </a:solidFill>
              </a:rPr>
              <a:t> A house built on </a:t>
            </a:r>
            <a:r>
              <a:rPr b="1" i="1" lang="en-US" sz="2000">
                <a:solidFill>
                  <a:schemeClr val="lt1"/>
                </a:solidFill>
              </a:rPr>
              <a:t>____</a:t>
            </a:r>
            <a:r>
              <a:rPr b="1" i="1" lang="en-US" sz="2000">
                <a:solidFill>
                  <a:schemeClr val="lt1"/>
                </a:solidFill>
              </a:rPr>
              <a:t>_______</a:t>
            </a:r>
            <a:r>
              <a:rPr i="1" lang="en-US" sz="2000">
                <a:solidFill>
                  <a:schemeClr val="lt1"/>
                </a:solidFill>
              </a:rPr>
              <a:t> vs. a house built on a strong </a:t>
            </a:r>
            <a:r>
              <a:rPr b="1" i="1" lang="en-US" sz="2000">
                <a:solidFill>
                  <a:schemeClr val="lt1"/>
                </a:solidFill>
              </a:rPr>
              <a:t>__</a:t>
            </a:r>
            <a:r>
              <a:rPr b="1" i="1" lang="en-US" sz="2000">
                <a:solidFill>
                  <a:schemeClr val="lt1"/>
                </a:solidFill>
              </a:rPr>
              <a:t>____</a:t>
            </a:r>
            <a:r>
              <a:rPr b="1" i="1" lang="en-US" sz="2000">
                <a:solidFill>
                  <a:schemeClr val="lt1"/>
                </a:solidFill>
              </a:rPr>
              <a:t>_______</a:t>
            </a:r>
            <a:r>
              <a:rPr i="1" lang="en-US" sz="2000">
                <a:solidFill>
                  <a:schemeClr val="lt1"/>
                </a:solidFill>
              </a:rPr>
              <a:t> (Matthew 7:24-27)</a:t>
            </a:r>
            <a:r>
              <a:rPr i="1" lang="en-US" sz="2000">
                <a:solidFill>
                  <a:schemeClr val="lt1"/>
                </a:solidFill>
              </a:rPr>
              <a:t>.</a:t>
            </a:r>
            <a:endParaRPr b="1" sz="2000">
              <a:solidFill>
                <a:schemeClr val="lt1"/>
              </a:solidFill>
            </a:endParaRPr>
          </a:p>
        </p:txBody>
      </p:sp>
      <p:sp>
        <p:nvSpPr>
          <p:cNvPr id="94" name="Google Shape;94;p15"/>
          <p:cNvSpPr txBox="1"/>
          <p:nvPr/>
        </p:nvSpPr>
        <p:spPr>
          <a:xfrm>
            <a:off x="4190549" y="3492355"/>
            <a:ext cx="1186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lt1"/>
                </a:solidFill>
              </a:rPr>
              <a:t>Holds</a:t>
            </a:r>
            <a:endParaRPr b="1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5"/>
          <p:cNvSpPr txBox="1"/>
          <p:nvPr/>
        </p:nvSpPr>
        <p:spPr>
          <a:xfrm>
            <a:off x="4158250" y="4815810"/>
            <a:ext cx="19242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17500" lvl="0" marL="6350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>
                <a:solidFill>
                  <a:schemeClr val="lt1"/>
                </a:solidFill>
              </a:rPr>
              <a:t>Sand</a:t>
            </a:r>
            <a:endParaRPr b="1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5"/>
          <p:cNvSpPr txBox="1"/>
          <p:nvPr/>
        </p:nvSpPr>
        <p:spPr>
          <a:xfrm>
            <a:off x="950362" y="5195235"/>
            <a:ext cx="22347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17500" lvl="0" marL="6350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>
                <a:solidFill>
                  <a:schemeClr val="lt1"/>
                </a:solidFill>
              </a:rPr>
              <a:t>foundation</a:t>
            </a:r>
            <a:endParaRPr b="1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5"/>
          <p:cNvSpPr txBox="1"/>
          <p:nvPr/>
        </p:nvSpPr>
        <p:spPr>
          <a:xfrm>
            <a:off x="492033" y="3503707"/>
            <a:ext cx="9748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 sz="2000">
                <a:solidFill>
                  <a:schemeClr val="lt1"/>
                </a:solidFill>
              </a:rPr>
              <a:t>B. Love is the Glue That ________  Families Together</a:t>
            </a:r>
            <a:endParaRPr b="1" i="1" sz="2000">
              <a:solidFill>
                <a:schemeClr val="lt1"/>
              </a:solidFill>
            </a:endParaRPr>
          </a:p>
        </p:txBody>
      </p:sp>
      <p:sp>
        <p:nvSpPr>
          <p:cNvPr id="98" name="Google Shape;98;p15"/>
          <p:cNvSpPr txBox="1"/>
          <p:nvPr/>
        </p:nvSpPr>
        <p:spPr>
          <a:xfrm>
            <a:off x="376175" y="4133100"/>
            <a:ext cx="108699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127000" lvl="0" marL="7112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lt1"/>
                </a:solidFill>
              </a:rPr>
              <a:t>Love </a:t>
            </a:r>
            <a:r>
              <a:rPr lang="en-US" sz="2000">
                <a:solidFill>
                  <a:schemeClr val="lt1"/>
                </a:solidFill>
              </a:rPr>
              <a:t>is not just a </a:t>
            </a:r>
            <a:r>
              <a:rPr b="1" lang="en-US" sz="2000">
                <a:solidFill>
                  <a:schemeClr val="lt1"/>
                </a:solidFill>
              </a:rPr>
              <a:t>__________ </a:t>
            </a:r>
            <a:r>
              <a:rPr lang="en-US" sz="2000">
                <a:solidFill>
                  <a:schemeClr val="lt1"/>
                </a:solidFill>
              </a:rPr>
              <a:t>— it’s an </a:t>
            </a:r>
            <a:r>
              <a:rPr b="1" lang="en-US" sz="2000">
                <a:solidFill>
                  <a:schemeClr val="lt1"/>
                </a:solidFill>
              </a:rPr>
              <a:t>________ </a:t>
            </a:r>
            <a:r>
              <a:rPr lang="en-US" sz="2000">
                <a:solidFill>
                  <a:schemeClr val="lt1"/>
                </a:solidFill>
              </a:rPr>
              <a:t>(patience, forgiveness, kindness).</a:t>
            </a:r>
            <a:endParaRPr sz="2000">
              <a:solidFill>
                <a:schemeClr val="lt1"/>
              </a:solidFill>
            </a:endParaRPr>
          </a:p>
        </p:txBody>
      </p:sp>
      <p:sp>
        <p:nvSpPr>
          <p:cNvPr id="99" name="Google Shape;99;p15"/>
          <p:cNvSpPr txBox="1"/>
          <p:nvPr/>
        </p:nvSpPr>
        <p:spPr>
          <a:xfrm>
            <a:off x="3213675" y="4133102"/>
            <a:ext cx="13824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lt1"/>
                </a:solidFill>
              </a:rPr>
              <a:t>feeling</a:t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5"/>
          <p:cNvSpPr txBox="1"/>
          <p:nvPr/>
        </p:nvSpPr>
        <p:spPr>
          <a:xfrm>
            <a:off x="5810075" y="4175202"/>
            <a:ext cx="13824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lt1"/>
                </a:solidFill>
              </a:rPr>
              <a:t>action</a:t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5"/>
          <p:cNvSpPr txBox="1"/>
          <p:nvPr/>
        </p:nvSpPr>
        <p:spPr>
          <a:xfrm>
            <a:off x="950350" y="5758425"/>
            <a:ext cx="94086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000">
                <a:solidFill>
                  <a:schemeClr val="lt1"/>
                </a:solidFill>
              </a:rPr>
              <a:t>Key Question:</a:t>
            </a:r>
            <a:r>
              <a:rPr i="1" lang="en-US" sz="2000">
                <a:solidFill>
                  <a:schemeClr val="lt1"/>
                </a:solidFill>
              </a:rPr>
              <a:t> Am I showing honor and love in my family relationships?</a:t>
            </a:r>
            <a:endParaRPr i="1" sz="20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6"/>
          <p:cNvSpPr/>
          <p:nvPr/>
        </p:nvSpPr>
        <p:spPr>
          <a:xfrm>
            <a:off x="556600" y="2147225"/>
            <a:ext cx="10535100" cy="4255200"/>
          </a:xfrm>
          <a:prstGeom prst="rect">
            <a:avLst/>
          </a:prstGeom>
          <a:solidFill>
            <a:schemeClr val="accent1">
              <a:alpha val="76080"/>
            </a:schemeClr>
          </a:solidFill>
          <a:ln cap="flat" cmpd="sng" w="25400">
            <a:solidFill>
              <a:srgbClr val="08283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6"/>
          <p:cNvSpPr txBox="1"/>
          <p:nvPr/>
        </p:nvSpPr>
        <p:spPr>
          <a:xfrm>
            <a:off x="861750" y="2210925"/>
            <a:ext cx="102300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2. </a:t>
            </a:r>
            <a:r>
              <a:rPr b="1" lang="en-US" sz="2900">
                <a:solidFill>
                  <a:schemeClr val="lt1"/>
                </a:solidFill>
              </a:rPr>
              <a:t>Overcoming Family Conflict: The Role of Forgiveness</a:t>
            </a:r>
            <a:endParaRPr b="0" i="0" sz="29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6"/>
          <p:cNvSpPr txBox="1"/>
          <p:nvPr/>
        </p:nvSpPr>
        <p:spPr>
          <a:xfrm>
            <a:off x="681575" y="2687400"/>
            <a:ext cx="10039500" cy="75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000">
                <a:solidFill>
                  <a:schemeClr val="lt1"/>
                </a:solidFill>
              </a:rPr>
              <a:t>Colossians 3:13</a:t>
            </a:r>
            <a:r>
              <a:rPr lang="en-US" sz="2000">
                <a:solidFill>
                  <a:schemeClr val="lt1"/>
                </a:solidFill>
              </a:rPr>
              <a:t> – </a:t>
            </a:r>
            <a:r>
              <a:rPr i="1" lang="en-US" sz="2000">
                <a:solidFill>
                  <a:schemeClr val="lt1"/>
                </a:solidFill>
              </a:rPr>
              <a:t>“Bear with each other and forgive one another if any of you has a grievance against someone. Forgive as the Lord forgave you.”</a:t>
            </a:r>
            <a:endParaRPr b="1" sz="2000">
              <a:solidFill>
                <a:schemeClr val="lt1"/>
              </a:solidFill>
            </a:endParaRPr>
          </a:p>
        </p:txBody>
      </p:sp>
      <p:sp>
        <p:nvSpPr>
          <p:cNvPr id="109" name="Google Shape;109;p16"/>
          <p:cNvSpPr txBox="1"/>
          <p:nvPr/>
        </p:nvSpPr>
        <p:spPr>
          <a:xfrm>
            <a:off x="529170" y="3808868"/>
            <a:ext cx="9380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000">
                <a:solidFill>
                  <a:schemeClr val="lt1"/>
                </a:solidFill>
              </a:rPr>
              <a:t>A. Why Family _________  is Inevitable</a:t>
            </a:r>
            <a:endParaRPr b="1" sz="2000">
              <a:solidFill>
                <a:schemeClr val="lt1"/>
              </a:solidFill>
            </a:endParaRPr>
          </a:p>
        </p:txBody>
      </p:sp>
      <p:sp>
        <p:nvSpPr>
          <p:cNvPr id="110" name="Google Shape;110;p16"/>
          <p:cNvSpPr txBox="1"/>
          <p:nvPr/>
        </p:nvSpPr>
        <p:spPr>
          <a:xfrm>
            <a:off x="2578579" y="3738925"/>
            <a:ext cx="18285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17500" lvl="0" marL="6350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>
                <a:solidFill>
                  <a:schemeClr val="lt1"/>
                </a:solidFill>
              </a:rPr>
              <a:t>Conflicts</a:t>
            </a:r>
            <a:endParaRPr b="0" i="0" sz="19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6"/>
          <p:cNvSpPr txBox="1"/>
          <p:nvPr/>
        </p:nvSpPr>
        <p:spPr>
          <a:xfrm>
            <a:off x="376775" y="4577800"/>
            <a:ext cx="9761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27000" lvl="0" marL="7112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chemeClr val="lt1"/>
                </a:solidFill>
              </a:rPr>
              <a:t>Every family has </a:t>
            </a:r>
            <a:r>
              <a:rPr b="1" lang="en-US" sz="2000">
                <a:solidFill>
                  <a:schemeClr val="lt1"/>
                </a:solidFill>
              </a:rPr>
              <a:t>_</a:t>
            </a:r>
            <a:r>
              <a:rPr b="1" lang="en-US" sz="2000">
                <a:solidFill>
                  <a:schemeClr val="lt1"/>
                </a:solidFill>
              </a:rPr>
              <a:t>____</a:t>
            </a:r>
            <a:r>
              <a:rPr b="1" lang="en-US" sz="2000">
                <a:solidFill>
                  <a:schemeClr val="lt1"/>
                </a:solidFill>
              </a:rPr>
              <a:t>______ </a:t>
            </a:r>
            <a:r>
              <a:rPr lang="en-US" sz="2000">
                <a:solidFill>
                  <a:schemeClr val="lt1"/>
                </a:solidFill>
              </a:rPr>
              <a:t>, misunderstandings, and past</a:t>
            </a:r>
            <a:r>
              <a:rPr b="1" lang="en-US" sz="2000">
                <a:solidFill>
                  <a:schemeClr val="lt1"/>
                </a:solidFill>
              </a:rPr>
              <a:t> ____________</a:t>
            </a:r>
            <a:r>
              <a:rPr lang="en-US" sz="2000">
                <a:solidFill>
                  <a:schemeClr val="lt1"/>
                </a:solidFill>
              </a:rPr>
              <a:t>.</a:t>
            </a:r>
            <a:endParaRPr b="1" sz="2000">
              <a:solidFill>
                <a:schemeClr val="lt1"/>
              </a:solidFill>
            </a:endParaRPr>
          </a:p>
        </p:txBody>
      </p:sp>
      <p:sp>
        <p:nvSpPr>
          <p:cNvPr id="112" name="Google Shape;112;p16"/>
          <p:cNvSpPr txBox="1"/>
          <p:nvPr/>
        </p:nvSpPr>
        <p:spPr>
          <a:xfrm>
            <a:off x="367400" y="5382700"/>
            <a:ext cx="1059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27000" lvl="0" marL="7112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chemeClr val="lt1"/>
                </a:solidFill>
              </a:rPr>
              <a:t>The enemy (Satan) wants to </a:t>
            </a:r>
            <a:r>
              <a:rPr b="1" lang="en-US" sz="2000">
                <a:solidFill>
                  <a:schemeClr val="lt1"/>
                </a:solidFill>
              </a:rPr>
              <a:t>___________  </a:t>
            </a:r>
            <a:r>
              <a:rPr lang="en-US" sz="2000">
                <a:solidFill>
                  <a:schemeClr val="lt1"/>
                </a:solidFill>
              </a:rPr>
              <a:t>families because unity reflects God’s love.</a:t>
            </a:r>
            <a:endParaRPr sz="2000">
              <a:solidFill>
                <a:schemeClr val="lt1"/>
              </a:solidFill>
            </a:endParaRPr>
          </a:p>
        </p:txBody>
      </p:sp>
      <p:sp>
        <p:nvSpPr>
          <p:cNvPr id="113" name="Google Shape;113;p16"/>
          <p:cNvSpPr txBox="1"/>
          <p:nvPr/>
        </p:nvSpPr>
        <p:spPr>
          <a:xfrm>
            <a:off x="2730974" y="4500925"/>
            <a:ext cx="20547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17500" lvl="0" marL="6350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>
                <a:solidFill>
                  <a:schemeClr val="lt1"/>
                </a:solidFill>
              </a:rPr>
              <a:t>differences</a:t>
            </a:r>
            <a:endParaRPr b="0" i="0" sz="19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16"/>
          <p:cNvSpPr txBox="1"/>
          <p:nvPr/>
        </p:nvSpPr>
        <p:spPr>
          <a:xfrm>
            <a:off x="7988775" y="4500925"/>
            <a:ext cx="20547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17500" lvl="0" marL="6350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>
                <a:solidFill>
                  <a:schemeClr val="lt1"/>
                </a:solidFill>
              </a:rPr>
              <a:t>wounds</a:t>
            </a:r>
            <a:endParaRPr b="0" i="0" sz="19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16"/>
          <p:cNvSpPr txBox="1"/>
          <p:nvPr/>
        </p:nvSpPr>
        <p:spPr>
          <a:xfrm>
            <a:off x="4178775" y="5262925"/>
            <a:ext cx="20547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17500" lvl="0" marL="6350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>
                <a:solidFill>
                  <a:schemeClr val="lt1"/>
                </a:solidFill>
              </a:rPr>
              <a:t>divide</a:t>
            </a:r>
            <a:endParaRPr b="0" i="0" sz="19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0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0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7"/>
          <p:cNvSpPr/>
          <p:nvPr/>
        </p:nvSpPr>
        <p:spPr>
          <a:xfrm>
            <a:off x="556600" y="2147225"/>
            <a:ext cx="10535100" cy="4255200"/>
          </a:xfrm>
          <a:prstGeom prst="rect">
            <a:avLst/>
          </a:prstGeom>
          <a:solidFill>
            <a:schemeClr val="accent1">
              <a:alpha val="76080"/>
            </a:schemeClr>
          </a:solidFill>
          <a:ln cap="flat" cmpd="sng" w="25400">
            <a:solidFill>
              <a:srgbClr val="08283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17"/>
          <p:cNvSpPr txBox="1"/>
          <p:nvPr/>
        </p:nvSpPr>
        <p:spPr>
          <a:xfrm>
            <a:off x="861750" y="2210925"/>
            <a:ext cx="102300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2. </a:t>
            </a:r>
            <a:r>
              <a:rPr b="1" lang="en-US" sz="2900">
                <a:solidFill>
                  <a:schemeClr val="lt1"/>
                </a:solidFill>
              </a:rPr>
              <a:t>Overcoming Family Conflict: The Role of Forgiveness</a:t>
            </a:r>
            <a:endParaRPr b="0" i="0" sz="29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17"/>
          <p:cNvSpPr txBox="1"/>
          <p:nvPr/>
        </p:nvSpPr>
        <p:spPr>
          <a:xfrm>
            <a:off x="681575" y="2687400"/>
            <a:ext cx="10039500" cy="62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600">
                <a:solidFill>
                  <a:schemeClr val="lt1"/>
                </a:solidFill>
              </a:rPr>
              <a:t>Colossians 3:13</a:t>
            </a:r>
            <a:r>
              <a:rPr lang="en-US" sz="1600">
                <a:solidFill>
                  <a:schemeClr val="lt1"/>
                </a:solidFill>
              </a:rPr>
              <a:t> – </a:t>
            </a:r>
            <a:r>
              <a:rPr i="1" lang="en-US" sz="1600">
                <a:solidFill>
                  <a:schemeClr val="lt1"/>
                </a:solidFill>
              </a:rPr>
              <a:t>“Bear with each other and forgive one another if any of you has a grievance against someone. Forgive as the Lord forgave you.”</a:t>
            </a:r>
            <a:endParaRPr b="1" sz="1600">
              <a:solidFill>
                <a:schemeClr val="lt1"/>
              </a:solidFill>
            </a:endParaRPr>
          </a:p>
        </p:txBody>
      </p:sp>
      <p:sp>
        <p:nvSpPr>
          <p:cNvPr id="123" name="Google Shape;123;p17"/>
          <p:cNvSpPr txBox="1"/>
          <p:nvPr/>
        </p:nvSpPr>
        <p:spPr>
          <a:xfrm>
            <a:off x="452970" y="3427868"/>
            <a:ext cx="9380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000">
                <a:solidFill>
                  <a:schemeClr val="lt1"/>
                </a:solidFill>
              </a:rPr>
              <a:t>B. The Power of _________________ in Healing Families</a:t>
            </a:r>
            <a:endParaRPr b="1" sz="2000">
              <a:solidFill>
                <a:schemeClr val="lt1"/>
              </a:solidFill>
            </a:endParaRPr>
          </a:p>
        </p:txBody>
      </p:sp>
      <p:sp>
        <p:nvSpPr>
          <p:cNvPr id="124" name="Google Shape;124;p17"/>
          <p:cNvSpPr txBox="1"/>
          <p:nvPr/>
        </p:nvSpPr>
        <p:spPr>
          <a:xfrm>
            <a:off x="2654786" y="3357925"/>
            <a:ext cx="26559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17500" lvl="0" marL="6350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>
                <a:solidFill>
                  <a:schemeClr val="lt1"/>
                </a:solidFill>
              </a:rPr>
              <a:t>Forgiveness</a:t>
            </a:r>
            <a:endParaRPr b="0" i="0" sz="19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17"/>
          <p:cNvSpPr txBox="1"/>
          <p:nvPr/>
        </p:nvSpPr>
        <p:spPr>
          <a:xfrm>
            <a:off x="505191" y="3932227"/>
            <a:ext cx="9380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27000" lvl="0" marL="7112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chemeClr val="lt1"/>
                </a:solidFill>
              </a:rPr>
              <a:t>	Forgiveness is a </a:t>
            </a:r>
            <a:r>
              <a:rPr b="1" lang="en-US" sz="2000">
                <a:solidFill>
                  <a:schemeClr val="lt1"/>
                </a:solidFill>
              </a:rPr>
              <a:t>__________</a:t>
            </a:r>
            <a:r>
              <a:rPr lang="en-US" sz="2000">
                <a:solidFill>
                  <a:schemeClr val="lt1"/>
                </a:solidFill>
              </a:rPr>
              <a:t>, not a feeling.</a:t>
            </a:r>
            <a:endParaRPr sz="2000">
              <a:solidFill>
                <a:schemeClr val="lt1"/>
              </a:solidFill>
            </a:endParaRPr>
          </a:p>
        </p:txBody>
      </p:sp>
      <p:sp>
        <p:nvSpPr>
          <p:cNvPr id="126" name="Google Shape;126;p17"/>
          <p:cNvSpPr txBox="1"/>
          <p:nvPr/>
        </p:nvSpPr>
        <p:spPr>
          <a:xfrm>
            <a:off x="300570" y="5382691"/>
            <a:ext cx="9380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27000" lvl="0" marL="7112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chemeClr val="lt1"/>
                </a:solidFill>
              </a:rPr>
              <a:t>	</a:t>
            </a:r>
            <a:r>
              <a:rPr b="1" lang="en-US" sz="2000">
                <a:solidFill>
                  <a:schemeClr val="lt1"/>
                </a:solidFill>
              </a:rPr>
              <a:t>Application:</a:t>
            </a:r>
            <a:r>
              <a:rPr lang="en-US" sz="2000">
                <a:solidFill>
                  <a:schemeClr val="lt1"/>
                </a:solidFill>
              </a:rPr>
              <a:t> Instead of holding grudges, choose grace and reconciliation.</a:t>
            </a:r>
            <a:endParaRPr sz="2000">
              <a:solidFill>
                <a:schemeClr val="lt1"/>
              </a:solidFill>
            </a:endParaRPr>
          </a:p>
        </p:txBody>
      </p:sp>
      <p:sp>
        <p:nvSpPr>
          <p:cNvPr id="127" name="Google Shape;127;p17"/>
          <p:cNvSpPr txBox="1"/>
          <p:nvPr/>
        </p:nvSpPr>
        <p:spPr>
          <a:xfrm>
            <a:off x="428991" y="4465627"/>
            <a:ext cx="9380100" cy="75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27000" lvl="0" marL="7112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chemeClr val="lt1"/>
                </a:solidFill>
              </a:rPr>
              <a:t>	Example of Joseph (Genesis 50:20) – Joseph </a:t>
            </a:r>
            <a:r>
              <a:rPr b="1" lang="en-US" sz="2000">
                <a:solidFill>
                  <a:schemeClr val="lt1"/>
                </a:solidFill>
              </a:rPr>
              <a:t>___________</a:t>
            </a:r>
            <a:r>
              <a:rPr lang="en-US" sz="2000">
                <a:solidFill>
                  <a:schemeClr val="lt1"/>
                </a:solidFill>
              </a:rPr>
              <a:t> his brothers, even though they </a:t>
            </a:r>
            <a:r>
              <a:rPr b="1" lang="en-US" sz="2000">
                <a:solidFill>
                  <a:schemeClr val="lt1"/>
                </a:solidFill>
              </a:rPr>
              <a:t>____________</a:t>
            </a:r>
            <a:r>
              <a:rPr lang="en-US" sz="2000">
                <a:solidFill>
                  <a:schemeClr val="lt1"/>
                </a:solidFill>
              </a:rPr>
              <a:t> him.</a:t>
            </a:r>
            <a:endParaRPr sz="2000">
              <a:solidFill>
                <a:schemeClr val="lt1"/>
              </a:solidFill>
            </a:endParaRPr>
          </a:p>
        </p:txBody>
      </p:sp>
      <p:sp>
        <p:nvSpPr>
          <p:cNvPr id="128" name="Google Shape;128;p17"/>
          <p:cNvSpPr txBox="1"/>
          <p:nvPr/>
        </p:nvSpPr>
        <p:spPr>
          <a:xfrm>
            <a:off x="529170" y="5839891"/>
            <a:ext cx="9380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000">
                <a:solidFill>
                  <a:schemeClr val="lt1"/>
                </a:solidFill>
              </a:rPr>
              <a:t>Key Question:</a:t>
            </a:r>
            <a:r>
              <a:rPr lang="en-US" sz="2000">
                <a:solidFill>
                  <a:schemeClr val="lt1"/>
                </a:solidFill>
              </a:rPr>
              <a:t> </a:t>
            </a:r>
            <a:r>
              <a:rPr i="1" lang="en-US" sz="2000">
                <a:solidFill>
                  <a:schemeClr val="lt1"/>
                </a:solidFill>
              </a:rPr>
              <a:t>Is there someone in my family I need to forgive?</a:t>
            </a:r>
            <a:endParaRPr sz="2000">
              <a:solidFill>
                <a:schemeClr val="lt1"/>
              </a:solidFill>
            </a:endParaRPr>
          </a:p>
        </p:txBody>
      </p:sp>
      <p:sp>
        <p:nvSpPr>
          <p:cNvPr id="129" name="Google Shape;129;p17"/>
          <p:cNvSpPr txBox="1"/>
          <p:nvPr/>
        </p:nvSpPr>
        <p:spPr>
          <a:xfrm>
            <a:off x="3035786" y="3891325"/>
            <a:ext cx="26559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17500" lvl="0" marL="6350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>
                <a:solidFill>
                  <a:schemeClr val="lt1"/>
                </a:solidFill>
              </a:rPr>
              <a:t>choice</a:t>
            </a:r>
            <a:endParaRPr b="0" i="0" sz="19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17"/>
          <p:cNvSpPr txBox="1"/>
          <p:nvPr/>
        </p:nvSpPr>
        <p:spPr>
          <a:xfrm>
            <a:off x="6312386" y="4348525"/>
            <a:ext cx="26559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17500" lvl="0" marL="6350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>
                <a:solidFill>
                  <a:schemeClr val="lt1"/>
                </a:solidFill>
              </a:rPr>
              <a:t>forgave</a:t>
            </a:r>
            <a:endParaRPr b="0" i="0" sz="19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17"/>
          <p:cNvSpPr txBox="1"/>
          <p:nvPr/>
        </p:nvSpPr>
        <p:spPr>
          <a:xfrm>
            <a:off x="3111986" y="4805725"/>
            <a:ext cx="26559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17500" lvl="0" marL="6350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>
                <a:solidFill>
                  <a:schemeClr val="lt1"/>
                </a:solidFill>
              </a:rPr>
              <a:t>betrayed</a:t>
            </a:r>
            <a:endParaRPr b="0" i="0" sz="19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2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2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8"/>
          <p:cNvSpPr/>
          <p:nvPr/>
        </p:nvSpPr>
        <p:spPr>
          <a:xfrm>
            <a:off x="496950" y="1775550"/>
            <a:ext cx="10535100" cy="4501800"/>
          </a:xfrm>
          <a:prstGeom prst="rect">
            <a:avLst/>
          </a:prstGeom>
          <a:solidFill>
            <a:schemeClr val="accent1">
              <a:alpha val="76078"/>
            </a:schemeClr>
          </a:solidFill>
          <a:ln cap="flat" cmpd="sng" w="25400">
            <a:solidFill>
              <a:srgbClr val="08283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18"/>
          <p:cNvSpPr txBox="1"/>
          <p:nvPr/>
        </p:nvSpPr>
        <p:spPr>
          <a:xfrm>
            <a:off x="829526" y="2403914"/>
            <a:ext cx="9501900" cy="68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17500" lvl="0" marL="6350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800">
                <a:solidFill>
                  <a:schemeClr val="lt1"/>
                </a:solidFill>
              </a:rPr>
              <a:t>Scripture</a:t>
            </a:r>
            <a:r>
              <a:rPr lang="en-US" sz="1800">
                <a:solidFill>
                  <a:schemeClr val="lt1"/>
                </a:solidFill>
              </a:rPr>
              <a:t>: </a:t>
            </a:r>
            <a:r>
              <a:rPr b="1" lang="en-US" sz="1800">
                <a:solidFill>
                  <a:schemeClr val="lt1"/>
                </a:solidFill>
              </a:rPr>
              <a:t>Ephesians 6:4</a:t>
            </a:r>
            <a:r>
              <a:rPr lang="en-US" sz="1800">
                <a:solidFill>
                  <a:schemeClr val="lt1"/>
                </a:solidFill>
              </a:rPr>
              <a:t> – </a:t>
            </a:r>
            <a:r>
              <a:rPr i="1" lang="en-US" sz="1800">
                <a:solidFill>
                  <a:schemeClr val="lt1"/>
                </a:solidFill>
              </a:rPr>
              <a:t>“Fathers, do not exasperate your children; instead, bring them up in the training and instruction of the Lord.”</a:t>
            </a:r>
            <a:endParaRPr sz="1800">
              <a:solidFill>
                <a:schemeClr val="lt1"/>
              </a:solidFill>
            </a:endParaRPr>
          </a:p>
        </p:txBody>
      </p:sp>
      <p:sp>
        <p:nvSpPr>
          <p:cNvPr id="138" name="Google Shape;138;p18"/>
          <p:cNvSpPr txBox="1"/>
          <p:nvPr/>
        </p:nvSpPr>
        <p:spPr>
          <a:xfrm>
            <a:off x="603339" y="4302902"/>
            <a:ext cx="9219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27000" lvl="0" marL="7112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chemeClr val="lt1"/>
                </a:solidFill>
              </a:rPr>
              <a:t>	</a:t>
            </a:r>
            <a:r>
              <a:rPr b="1" lang="en-US" sz="2000">
                <a:solidFill>
                  <a:schemeClr val="lt1"/>
                </a:solidFill>
              </a:rPr>
              <a:t>Proverbs 22:6</a:t>
            </a:r>
            <a:r>
              <a:rPr lang="en-US" sz="2000">
                <a:solidFill>
                  <a:schemeClr val="lt1"/>
                </a:solidFill>
              </a:rPr>
              <a:t> – </a:t>
            </a:r>
            <a:r>
              <a:rPr i="1" lang="en-US" sz="2000">
                <a:solidFill>
                  <a:schemeClr val="lt1"/>
                </a:solidFill>
              </a:rPr>
              <a:t>“Train up a child in the way he should go…”</a:t>
            </a:r>
            <a:endParaRPr b="1" sz="2000">
              <a:solidFill>
                <a:schemeClr val="lt1"/>
              </a:solidFill>
            </a:endParaRPr>
          </a:p>
        </p:txBody>
      </p:sp>
      <p:sp>
        <p:nvSpPr>
          <p:cNvPr id="139" name="Google Shape;139;p18"/>
          <p:cNvSpPr txBox="1"/>
          <p:nvPr/>
        </p:nvSpPr>
        <p:spPr>
          <a:xfrm>
            <a:off x="496950" y="5091025"/>
            <a:ext cx="9620700" cy="75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27000" lvl="0" marL="7112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</a:pPr>
            <a:r>
              <a:rPr lang="en-US" sz="2000">
                <a:solidFill>
                  <a:schemeClr val="lt1"/>
                </a:solidFill>
              </a:rPr>
              <a:t>	</a:t>
            </a:r>
            <a:r>
              <a:rPr b="1" lang="en-US" sz="2000">
                <a:solidFill>
                  <a:schemeClr val="lt1"/>
                </a:solidFill>
              </a:rPr>
              <a:t>Illustration:</a:t>
            </a:r>
            <a:r>
              <a:rPr lang="en-US" sz="2000">
                <a:solidFill>
                  <a:schemeClr val="lt1"/>
                </a:solidFill>
              </a:rPr>
              <a:t> A shepherd </a:t>
            </a:r>
            <a:r>
              <a:rPr b="1" lang="en-US" sz="2000">
                <a:solidFill>
                  <a:schemeClr val="lt1"/>
                </a:solidFill>
              </a:rPr>
              <a:t>__________</a:t>
            </a:r>
            <a:r>
              <a:rPr lang="en-US" sz="2000">
                <a:solidFill>
                  <a:schemeClr val="lt1"/>
                </a:solidFill>
              </a:rPr>
              <a:t> his sheep; he does not </a:t>
            </a:r>
            <a:r>
              <a:rPr b="1" lang="en-US" sz="2000">
                <a:solidFill>
                  <a:schemeClr val="lt1"/>
                </a:solidFill>
              </a:rPr>
              <a:t>_________</a:t>
            </a:r>
            <a:r>
              <a:rPr lang="en-US" sz="2000">
                <a:solidFill>
                  <a:schemeClr val="lt1"/>
                </a:solidFill>
              </a:rPr>
              <a:t> them into submission.</a:t>
            </a:r>
            <a:endParaRPr b="1" sz="2000">
              <a:solidFill>
                <a:schemeClr val="lt1"/>
              </a:solidFill>
            </a:endParaRPr>
          </a:p>
        </p:txBody>
      </p:sp>
      <p:sp>
        <p:nvSpPr>
          <p:cNvPr id="140" name="Google Shape;140;p18"/>
          <p:cNvSpPr txBox="1"/>
          <p:nvPr/>
        </p:nvSpPr>
        <p:spPr>
          <a:xfrm>
            <a:off x="6343525" y="3181100"/>
            <a:ext cx="15063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17500" lvl="0" marL="6350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>
                <a:solidFill>
                  <a:schemeClr val="lt1"/>
                </a:solidFill>
              </a:rPr>
              <a:t>control</a:t>
            </a:r>
            <a:endParaRPr b="0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18"/>
          <p:cNvSpPr txBox="1"/>
          <p:nvPr/>
        </p:nvSpPr>
        <p:spPr>
          <a:xfrm>
            <a:off x="3811220" y="5055600"/>
            <a:ext cx="20304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17500" lvl="0" marL="6350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>
                <a:solidFill>
                  <a:schemeClr val="lt1"/>
                </a:solidFill>
              </a:rPr>
              <a:t>guides</a:t>
            </a:r>
            <a:endParaRPr b="0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18"/>
          <p:cNvSpPr txBox="1"/>
          <p:nvPr/>
        </p:nvSpPr>
        <p:spPr>
          <a:xfrm>
            <a:off x="563500" y="1817935"/>
            <a:ext cx="10419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3. </a:t>
            </a:r>
            <a:r>
              <a:rPr b="1" lang="en-US" sz="3000">
                <a:solidFill>
                  <a:schemeClr val="lt1"/>
                </a:solidFill>
              </a:rPr>
              <a:t>Strengthening Families Through Godly Leadership</a:t>
            </a:r>
            <a:endParaRPr b="0" i="0" sz="3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18"/>
          <p:cNvSpPr txBox="1"/>
          <p:nvPr/>
        </p:nvSpPr>
        <p:spPr>
          <a:xfrm>
            <a:off x="755739" y="3231839"/>
            <a:ext cx="9219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000">
                <a:solidFill>
                  <a:schemeClr val="lt1"/>
                </a:solidFill>
              </a:rPr>
              <a:t>A. Parents Must Lead with _________, Not ___________</a:t>
            </a:r>
            <a:endParaRPr b="1" sz="2000">
              <a:solidFill>
                <a:schemeClr val="lt1"/>
              </a:solidFill>
            </a:endParaRPr>
          </a:p>
        </p:txBody>
      </p:sp>
      <p:sp>
        <p:nvSpPr>
          <p:cNvPr id="144" name="Google Shape;144;p18"/>
          <p:cNvSpPr txBox="1"/>
          <p:nvPr/>
        </p:nvSpPr>
        <p:spPr>
          <a:xfrm>
            <a:off x="914400" y="3669600"/>
            <a:ext cx="97464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127000" lvl="0" marL="7112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lt1"/>
                </a:solidFill>
              </a:rPr>
              <a:t>	Godly parenting is about </a:t>
            </a:r>
            <a:r>
              <a:rPr b="1" lang="en-US" sz="2000">
                <a:solidFill>
                  <a:schemeClr val="lt1"/>
                </a:solidFill>
              </a:rPr>
              <a:t>_____________</a:t>
            </a:r>
            <a:r>
              <a:rPr lang="en-US" sz="2000">
                <a:solidFill>
                  <a:schemeClr val="lt1"/>
                </a:solidFill>
              </a:rPr>
              <a:t>, not </a:t>
            </a:r>
            <a:r>
              <a:rPr b="1" lang="en-US" sz="2000">
                <a:solidFill>
                  <a:schemeClr val="lt1"/>
                </a:solidFill>
              </a:rPr>
              <a:t>_______________</a:t>
            </a:r>
            <a:r>
              <a:rPr lang="en-US" sz="2000">
                <a:solidFill>
                  <a:schemeClr val="lt1"/>
                </a:solidFill>
              </a:rPr>
              <a:t>.</a:t>
            </a:r>
            <a:endParaRPr sz="2000">
              <a:solidFill>
                <a:schemeClr val="lt1"/>
              </a:solidFill>
            </a:endParaRPr>
          </a:p>
        </p:txBody>
      </p:sp>
      <p:sp>
        <p:nvSpPr>
          <p:cNvPr id="145" name="Google Shape;145;p18"/>
          <p:cNvSpPr txBox="1"/>
          <p:nvPr/>
        </p:nvSpPr>
        <p:spPr>
          <a:xfrm>
            <a:off x="4286126" y="3181100"/>
            <a:ext cx="11889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17500" lvl="0" marL="6350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>
                <a:solidFill>
                  <a:schemeClr val="lt1"/>
                </a:solidFill>
              </a:rPr>
              <a:t>love</a:t>
            </a:r>
            <a:endParaRPr b="0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18"/>
          <p:cNvSpPr txBox="1"/>
          <p:nvPr/>
        </p:nvSpPr>
        <p:spPr>
          <a:xfrm>
            <a:off x="8078420" y="5055600"/>
            <a:ext cx="20304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17500" lvl="0" marL="6350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>
                <a:solidFill>
                  <a:schemeClr val="lt1"/>
                </a:solidFill>
              </a:rPr>
              <a:t>beat</a:t>
            </a:r>
            <a:endParaRPr b="0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18"/>
          <p:cNvSpPr txBox="1"/>
          <p:nvPr/>
        </p:nvSpPr>
        <p:spPr>
          <a:xfrm>
            <a:off x="4441825" y="3638300"/>
            <a:ext cx="17328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17500" lvl="0" marL="6350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>
                <a:solidFill>
                  <a:schemeClr val="lt1"/>
                </a:solidFill>
              </a:rPr>
              <a:t>guidance</a:t>
            </a:r>
            <a:endParaRPr b="0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18"/>
          <p:cNvSpPr txBox="1"/>
          <p:nvPr/>
        </p:nvSpPr>
        <p:spPr>
          <a:xfrm>
            <a:off x="6795575" y="3638300"/>
            <a:ext cx="20973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17500" lvl="0" marL="6350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>
                <a:solidFill>
                  <a:schemeClr val="lt1"/>
                </a:solidFill>
              </a:rPr>
              <a:t>dictatorship</a:t>
            </a:r>
            <a:endParaRPr b="0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9"/>
          <p:cNvSpPr/>
          <p:nvPr/>
        </p:nvSpPr>
        <p:spPr>
          <a:xfrm>
            <a:off x="496950" y="1775550"/>
            <a:ext cx="10535100" cy="4501800"/>
          </a:xfrm>
          <a:prstGeom prst="rect">
            <a:avLst/>
          </a:prstGeom>
          <a:solidFill>
            <a:schemeClr val="accent1">
              <a:alpha val="76080"/>
            </a:schemeClr>
          </a:solidFill>
          <a:ln cap="flat" cmpd="sng" w="25400">
            <a:solidFill>
              <a:srgbClr val="08283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19"/>
          <p:cNvSpPr txBox="1"/>
          <p:nvPr/>
        </p:nvSpPr>
        <p:spPr>
          <a:xfrm>
            <a:off x="829526" y="2403914"/>
            <a:ext cx="9501900" cy="68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17500" lvl="0" marL="6350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800">
                <a:solidFill>
                  <a:schemeClr val="lt1"/>
                </a:solidFill>
              </a:rPr>
              <a:t>Scripture</a:t>
            </a:r>
            <a:r>
              <a:rPr lang="en-US" sz="1800">
                <a:solidFill>
                  <a:schemeClr val="lt1"/>
                </a:solidFill>
              </a:rPr>
              <a:t>: </a:t>
            </a:r>
            <a:r>
              <a:rPr b="1" lang="en-US" sz="1800">
                <a:solidFill>
                  <a:schemeClr val="lt1"/>
                </a:solidFill>
              </a:rPr>
              <a:t>Ephesians 6:4</a:t>
            </a:r>
            <a:r>
              <a:rPr lang="en-US" sz="1800">
                <a:solidFill>
                  <a:schemeClr val="lt1"/>
                </a:solidFill>
              </a:rPr>
              <a:t> – </a:t>
            </a:r>
            <a:r>
              <a:rPr i="1" lang="en-US" sz="1800">
                <a:solidFill>
                  <a:schemeClr val="lt1"/>
                </a:solidFill>
              </a:rPr>
              <a:t>“Fathers, do not exasperate your children; instead, bring them up in the training and instruction of the Lord.”</a:t>
            </a:r>
            <a:endParaRPr sz="1800">
              <a:solidFill>
                <a:schemeClr val="lt1"/>
              </a:solidFill>
            </a:endParaRPr>
          </a:p>
        </p:txBody>
      </p:sp>
      <p:sp>
        <p:nvSpPr>
          <p:cNvPr id="155" name="Google Shape;155;p19"/>
          <p:cNvSpPr txBox="1"/>
          <p:nvPr/>
        </p:nvSpPr>
        <p:spPr>
          <a:xfrm>
            <a:off x="450951" y="4302900"/>
            <a:ext cx="101274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27000" lvl="0" marL="7112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solidFill>
                  <a:schemeClr val="lt1"/>
                </a:solidFill>
              </a:rPr>
              <a:t>	</a:t>
            </a:r>
            <a:r>
              <a:rPr b="1" lang="en-US" sz="1800">
                <a:solidFill>
                  <a:schemeClr val="lt1"/>
                </a:solidFill>
              </a:rPr>
              <a:t>Ex</a:t>
            </a:r>
            <a:r>
              <a:rPr b="1" lang="en-US" sz="1800">
                <a:solidFill>
                  <a:schemeClr val="lt1"/>
                </a:solidFill>
              </a:rPr>
              <a:t>od</a:t>
            </a:r>
            <a:r>
              <a:rPr b="1" lang="en-US" sz="1800">
                <a:solidFill>
                  <a:schemeClr val="lt1"/>
                </a:solidFill>
              </a:rPr>
              <a:t>us 20:12</a:t>
            </a:r>
            <a:r>
              <a:rPr lang="en-US" sz="1800">
                <a:solidFill>
                  <a:schemeClr val="lt1"/>
                </a:solidFill>
              </a:rPr>
              <a:t> – </a:t>
            </a:r>
            <a:r>
              <a:rPr i="1" lang="en-US" sz="1800">
                <a:solidFill>
                  <a:schemeClr val="lt1"/>
                </a:solidFill>
              </a:rPr>
              <a:t>“Honor your father and mother, so that you may live long in the land…”</a:t>
            </a:r>
            <a:endParaRPr sz="1800">
              <a:solidFill>
                <a:schemeClr val="lt1"/>
              </a:solidFill>
            </a:endParaRPr>
          </a:p>
        </p:txBody>
      </p:sp>
      <p:sp>
        <p:nvSpPr>
          <p:cNvPr id="156" name="Google Shape;156;p19"/>
          <p:cNvSpPr txBox="1"/>
          <p:nvPr/>
        </p:nvSpPr>
        <p:spPr>
          <a:xfrm>
            <a:off x="268350" y="4938625"/>
            <a:ext cx="10535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27000" lvl="0" marL="7112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</a:pPr>
            <a:r>
              <a:rPr lang="en-US" sz="2000">
                <a:solidFill>
                  <a:schemeClr val="lt1"/>
                </a:solidFill>
              </a:rPr>
              <a:t>	</a:t>
            </a:r>
            <a:r>
              <a:rPr b="1" lang="en-US" sz="2000">
                <a:solidFill>
                  <a:schemeClr val="lt1"/>
                </a:solidFill>
              </a:rPr>
              <a:t>Application:</a:t>
            </a:r>
            <a:r>
              <a:rPr lang="en-US" sz="2000">
                <a:solidFill>
                  <a:schemeClr val="lt1"/>
                </a:solidFill>
              </a:rPr>
              <a:t> A Christ-centered home is built on mutual respect and spiritual growth.</a:t>
            </a:r>
            <a:endParaRPr sz="2000">
              <a:solidFill>
                <a:schemeClr val="lt1"/>
              </a:solidFill>
            </a:endParaRPr>
          </a:p>
        </p:txBody>
      </p:sp>
      <p:sp>
        <p:nvSpPr>
          <p:cNvPr id="157" name="Google Shape;157;p19"/>
          <p:cNvSpPr txBox="1"/>
          <p:nvPr/>
        </p:nvSpPr>
        <p:spPr>
          <a:xfrm>
            <a:off x="563500" y="1793956"/>
            <a:ext cx="10419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3. </a:t>
            </a:r>
            <a:r>
              <a:rPr b="1" lang="en-US" sz="3000">
                <a:solidFill>
                  <a:schemeClr val="lt1"/>
                </a:solidFill>
              </a:rPr>
              <a:t>Strengthening Families Through Godly Leadership</a:t>
            </a:r>
            <a:endParaRPr b="0" i="0" sz="3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19"/>
          <p:cNvSpPr txBox="1"/>
          <p:nvPr/>
        </p:nvSpPr>
        <p:spPr>
          <a:xfrm>
            <a:off x="755739" y="3231839"/>
            <a:ext cx="9219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000">
                <a:solidFill>
                  <a:schemeClr val="lt1"/>
                </a:solidFill>
              </a:rPr>
              <a:t>B. Children Must ______________ in Faith and Obedience</a:t>
            </a:r>
            <a:endParaRPr b="1" sz="2000">
              <a:solidFill>
                <a:schemeClr val="lt1"/>
              </a:solidFill>
            </a:endParaRPr>
          </a:p>
        </p:txBody>
      </p:sp>
      <p:sp>
        <p:nvSpPr>
          <p:cNvPr id="159" name="Google Shape;159;p19"/>
          <p:cNvSpPr txBox="1"/>
          <p:nvPr/>
        </p:nvSpPr>
        <p:spPr>
          <a:xfrm>
            <a:off x="838200" y="3669600"/>
            <a:ext cx="97464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127000" lvl="0" marL="7112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lt1"/>
                </a:solidFill>
              </a:rPr>
              <a:t>	Obedience to parents ______________</a:t>
            </a:r>
            <a:r>
              <a:rPr b="1" lang="en-US" sz="2000">
                <a:solidFill>
                  <a:schemeClr val="lt1"/>
                </a:solidFill>
              </a:rPr>
              <a:t> </a:t>
            </a:r>
            <a:r>
              <a:rPr lang="en-US" sz="2000">
                <a:solidFill>
                  <a:schemeClr val="lt1"/>
                </a:solidFill>
              </a:rPr>
              <a:t>obedience to God.</a:t>
            </a:r>
            <a:endParaRPr sz="2000">
              <a:solidFill>
                <a:schemeClr val="lt1"/>
              </a:solidFill>
            </a:endParaRPr>
          </a:p>
        </p:txBody>
      </p:sp>
      <p:sp>
        <p:nvSpPr>
          <p:cNvPr id="160" name="Google Shape;160;p19"/>
          <p:cNvSpPr txBox="1"/>
          <p:nvPr/>
        </p:nvSpPr>
        <p:spPr>
          <a:xfrm>
            <a:off x="3644799" y="3181100"/>
            <a:ext cx="18303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17500" lvl="0" marL="6350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>
                <a:solidFill>
                  <a:schemeClr val="lt1"/>
                </a:solidFill>
              </a:rPr>
              <a:t>follow</a:t>
            </a:r>
            <a:endParaRPr b="0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19"/>
          <p:cNvSpPr txBox="1"/>
          <p:nvPr/>
        </p:nvSpPr>
        <p:spPr>
          <a:xfrm>
            <a:off x="4268275" y="3638300"/>
            <a:ext cx="15114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17500" lvl="0" marL="6350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>
                <a:solidFill>
                  <a:schemeClr val="lt1"/>
                </a:solidFill>
              </a:rPr>
              <a:t>teaches</a:t>
            </a:r>
            <a:endParaRPr b="0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19"/>
          <p:cNvSpPr txBox="1"/>
          <p:nvPr/>
        </p:nvSpPr>
        <p:spPr>
          <a:xfrm>
            <a:off x="496950" y="5548225"/>
            <a:ext cx="10535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-US" sz="2000">
                <a:solidFill>
                  <a:schemeClr val="lt1"/>
                </a:solidFill>
              </a:rPr>
              <a:t>Key Question:</a:t>
            </a:r>
            <a:r>
              <a:rPr lang="en-US" sz="2000">
                <a:solidFill>
                  <a:schemeClr val="lt1"/>
                </a:solidFill>
              </a:rPr>
              <a:t> </a:t>
            </a:r>
            <a:r>
              <a:rPr i="1" lang="en-US" sz="2000">
                <a:solidFill>
                  <a:schemeClr val="lt1"/>
                </a:solidFill>
              </a:rPr>
              <a:t>How am I leading or following in my family with a Christ-like heart?</a:t>
            </a:r>
            <a:endParaRPr sz="20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0"/>
          <p:cNvSpPr/>
          <p:nvPr/>
        </p:nvSpPr>
        <p:spPr>
          <a:xfrm>
            <a:off x="-13250" y="4424125"/>
            <a:ext cx="12192000" cy="2415600"/>
          </a:xfrm>
          <a:prstGeom prst="rect">
            <a:avLst/>
          </a:prstGeom>
          <a:solidFill>
            <a:schemeClr val="accent2">
              <a:alpha val="611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20"/>
          <p:cNvSpPr txBox="1"/>
          <p:nvPr/>
        </p:nvSpPr>
        <p:spPr>
          <a:xfrm>
            <a:off x="0" y="1950072"/>
            <a:ext cx="12192000" cy="1200600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57150">
              <a:schemeClr val="accent1">
                <a:alpha val="64000"/>
              </a:schemeClr>
            </a:outerShdw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b="1" i="0" lang="en-US" sz="7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Weekly Challenge</a:t>
            </a:r>
            <a:endParaRPr b="0" i="0" sz="7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0"/>
          <p:cNvSpPr txBox="1"/>
          <p:nvPr/>
        </p:nvSpPr>
        <p:spPr>
          <a:xfrm>
            <a:off x="278300" y="4473750"/>
            <a:ext cx="11435400" cy="203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03200" lvl="0" marL="4064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500">
                <a:solidFill>
                  <a:schemeClr val="lt1"/>
                </a:solidFill>
              </a:rPr>
              <a:t>Reflect</a:t>
            </a:r>
            <a:r>
              <a:rPr lang="en-US" sz="2500">
                <a:solidFill>
                  <a:schemeClr val="lt1"/>
                </a:solidFill>
              </a:rPr>
              <a:t> – What is one way I can improve my family relationships this week?</a:t>
            </a:r>
            <a:endParaRPr sz="2500">
              <a:solidFill>
                <a:schemeClr val="lt1"/>
              </a:solidFill>
            </a:endParaRPr>
          </a:p>
          <a:p>
            <a:pPr indent="-203200" lvl="0" marL="4064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500">
                <a:solidFill>
                  <a:schemeClr val="lt1"/>
                </a:solidFill>
              </a:rPr>
              <a:t>Act</a:t>
            </a:r>
            <a:r>
              <a:rPr lang="en-US" sz="2500">
                <a:solidFill>
                  <a:schemeClr val="lt1"/>
                </a:solidFill>
              </a:rPr>
              <a:t> – Choose to forgive, love, and lead in a Christ-like way.</a:t>
            </a:r>
            <a:endParaRPr sz="2500">
              <a:solidFill>
                <a:schemeClr val="lt1"/>
              </a:solidFill>
            </a:endParaRPr>
          </a:p>
          <a:p>
            <a:pPr indent="-203200" lvl="0" marL="4064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</a:pPr>
            <a:r>
              <a:rPr b="1" lang="en-US" sz="2500">
                <a:solidFill>
                  <a:schemeClr val="lt1"/>
                </a:solidFill>
              </a:rPr>
              <a:t>Pray</a:t>
            </a:r>
            <a:r>
              <a:rPr lang="en-US" sz="2500">
                <a:solidFill>
                  <a:schemeClr val="lt1"/>
                </a:solidFill>
              </a:rPr>
              <a:t> – Lord, help me love my family as You have loved me. Teach me to forgive, lead, and honor You in my relationships.</a:t>
            </a:r>
            <a:endParaRPr b="1" sz="25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