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0" Type="http://schemas.openxmlformats.org/officeDocument/2006/relationships/slide" Target="slides/slide5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Google Shape;54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3326e6b0c20_0_5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3326e6b0c20_0_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3326e6b0c20_0_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3326e6b0c20_0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3326e6b0c20_0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3326e6b0c20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3326e6b0c20_0_4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3326e6b0c20_0_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8" name="Google Shape;48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9" name="Google Shape;49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4" name="Google Shape;24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5" name="Google Shape;25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6" name="Google Shape;26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9" name="Google Shape;29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2" name="Google Shape;32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3" name="Google Shape;33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6" name="Google Shape;36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" name="Google Shape;39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0" name="Google Shape;40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1" name="Google Shape;41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2" name="Google Shape;42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5" name="Google Shape;45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9" name="Google Shape;9;p1" title="HisWayLogo.png"/>
          <p:cNvPicPr preferRelativeResize="0"/>
          <p:nvPr/>
        </p:nvPicPr>
        <p:blipFill>
          <a:blip r:embed="rId1">
            <a:alphaModFix/>
          </a:blip>
          <a:stretch>
            <a:fillRect/>
          </a:stretch>
        </p:blipFill>
        <p:spPr>
          <a:xfrm>
            <a:off x="8382025" y="0"/>
            <a:ext cx="761975" cy="105660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Google Shape;10;p1"/>
          <p:cNvSpPr txBox="1"/>
          <p:nvPr/>
        </p:nvSpPr>
        <p:spPr>
          <a:xfrm>
            <a:off x="55275" y="-24025"/>
            <a:ext cx="9144000" cy="711000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400">
                <a:solidFill>
                  <a:schemeClr val="lt1"/>
                </a:solidFill>
                <a:latin typeface="Droid Serif"/>
                <a:ea typeface="Droid Serif"/>
                <a:cs typeface="Droid Serif"/>
                <a:sym typeface="Droid Serif"/>
              </a:rPr>
              <a:t>Stewardship: </a:t>
            </a:r>
            <a:endParaRPr b="1" sz="3400">
              <a:solidFill>
                <a:schemeClr val="lt1"/>
              </a:solidFill>
              <a:latin typeface="Droid Serif"/>
              <a:ea typeface="Droid Serif"/>
              <a:cs typeface="Droid Serif"/>
              <a:sym typeface="Droid Serif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400">
                <a:solidFill>
                  <a:schemeClr val="lt1"/>
                </a:solidFill>
                <a:latin typeface="Droid Serif"/>
                <a:ea typeface="Droid Serif"/>
                <a:cs typeface="Droid Serif"/>
                <a:sym typeface="Droid Serif"/>
              </a:rPr>
              <a:t>A Heart Check on God’s B</a:t>
            </a:r>
            <a:r>
              <a:rPr b="1" lang="en" sz="3000">
                <a:solidFill>
                  <a:schemeClr val="lt1"/>
                </a:solidFill>
                <a:latin typeface="Droid Serif"/>
                <a:ea typeface="Droid Serif"/>
                <a:cs typeface="Droid Serif"/>
                <a:sym typeface="Droid Serif"/>
              </a:rPr>
              <a:t>lessings</a:t>
            </a:r>
            <a:endParaRPr b="1" sz="3700">
              <a:solidFill>
                <a:schemeClr val="lt1"/>
              </a:solidFill>
              <a:latin typeface="Droid Serif"/>
              <a:ea typeface="Droid Serif"/>
              <a:cs typeface="Droid Serif"/>
              <a:sym typeface="Droid Serif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jp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3"/>
          <p:cNvSpPr/>
          <p:nvPr/>
        </p:nvSpPr>
        <p:spPr>
          <a:xfrm>
            <a:off x="-144675" y="3899100"/>
            <a:ext cx="9422400" cy="1289700"/>
          </a:xfrm>
          <a:prstGeom prst="rect">
            <a:avLst/>
          </a:prstGeom>
          <a:solidFill>
            <a:srgbClr val="212121">
              <a:alpha val="6118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0" y="1343126"/>
            <a:ext cx="9144000" cy="1108200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3540000" dist="95250">
              <a:schemeClr val="lt1">
                <a:alpha val="50000"/>
              </a:schemeClr>
            </a:outerShdw>
          </a:effectLst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6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Heart of a Steward</a:t>
            </a:r>
            <a:endParaRPr b="1" sz="6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711350" y="2443325"/>
            <a:ext cx="6673800" cy="1224600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chemeClr val="lt1">
                <a:alpha val="77000"/>
              </a:schemeClr>
            </a:outerShdw>
          </a:effectLst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b="1" lang="en" sz="2600">
                <a:solidFill>
                  <a:schemeClr val="accent1"/>
                </a:solidFill>
                <a:latin typeface="Cambria"/>
                <a:ea typeface="Cambria"/>
                <a:cs typeface="Cambria"/>
                <a:sym typeface="Cambria"/>
              </a:rPr>
              <a:t>Matthew 6:21 – “For where your treasure is, there your heart will be also.”</a:t>
            </a:r>
            <a:endParaRPr b="1" sz="3000">
              <a:solidFill>
                <a:schemeClr val="accent1"/>
              </a:solidFill>
            </a:endParaRPr>
          </a:p>
        </p:txBody>
      </p:sp>
      <p:sp>
        <p:nvSpPr>
          <p:cNvPr id="59" name="Google Shape;59;p13"/>
          <p:cNvSpPr/>
          <p:nvPr/>
        </p:nvSpPr>
        <p:spPr>
          <a:xfrm>
            <a:off x="7508675" y="2401533"/>
            <a:ext cx="1557300" cy="14187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13"/>
          <p:cNvSpPr txBox="1"/>
          <p:nvPr/>
        </p:nvSpPr>
        <p:spPr>
          <a:xfrm>
            <a:off x="7596989" y="2343150"/>
            <a:ext cx="14688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rgbClr val="000000"/>
                </a:solidFill>
              </a:rPr>
              <a:t>Sermon Notes:</a:t>
            </a:r>
            <a:endParaRPr sz="1500">
              <a:solidFill>
                <a:srgbClr val="000000"/>
              </a:solidFill>
            </a:endParaRPr>
          </a:p>
        </p:txBody>
      </p:sp>
      <p:sp>
        <p:nvSpPr>
          <p:cNvPr id="61" name="Google Shape;61;p13"/>
          <p:cNvSpPr txBox="1"/>
          <p:nvPr/>
        </p:nvSpPr>
        <p:spPr>
          <a:xfrm>
            <a:off x="41975" y="3899100"/>
            <a:ext cx="91440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en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His Way Baptist Church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" name="Google Shape;62;p13"/>
          <p:cNvSpPr txBox="1"/>
          <p:nvPr/>
        </p:nvSpPr>
        <p:spPr>
          <a:xfrm>
            <a:off x="-1676400" y="4409475"/>
            <a:ext cx="12192000" cy="106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en" sz="21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Keith Desso Douglas, Executive Pastor  - Derrick Keith Douglas, Pastor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" name="Google Shape;63;p13"/>
          <p:cNvSpPr txBox="1"/>
          <p:nvPr/>
        </p:nvSpPr>
        <p:spPr>
          <a:xfrm>
            <a:off x="2361936" y="4804653"/>
            <a:ext cx="62490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n" sz="21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1818 Esther St.  Houston, T</a:t>
            </a:r>
            <a:r>
              <a:rPr lang="en" sz="2100">
                <a:solidFill>
                  <a:srgbClr val="FFFFFF"/>
                </a:solidFill>
              </a:rPr>
              <a:t>X</a:t>
            </a:r>
            <a:r>
              <a:rPr b="0" i="0" lang="en" sz="21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77088</a:t>
            </a:r>
            <a:endParaRPr b="0" i="0" sz="7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4" name="Google Shape;64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809300" y="2666075"/>
            <a:ext cx="1065000" cy="1065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4"/>
          <p:cNvSpPr/>
          <p:nvPr/>
        </p:nvSpPr>
        <p:spPr>
          <a:xfrm>
            <a:off x="478425" y="1278050"/>
            <a:ext cx="8226600" cy="3761700"/>
          </a:xfrm>
          <a:prstGeom prst="rect">
            <a:avLst/>
          </a:prstGeom>
          <a:solidFill>
            <a:srgbClr val="F3CE77">
              <a:alpha val="76080"/>
            </a:srgbClr>
          </a:solidFill>
          <a:ln cap="flat" cmpd="sng" w="25400">
            <a:solidFill>
              <a:srgbClr val="08283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5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70" name="Google Shape;70;p14"/>
          <p:cNvSpPr txBox="1"/>
          <p:nvPr/>
        </p:nvSpPr>
        <p:spPr>
          <a:xfrm>
            <a:off x="930219" y="1669662"/>
            <a:ext cx="77802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4064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AutoNum type="arabicPeriod"/>
            </a:pPr>
            <a:r>
              <a:rPr b="1" i="1" lang="en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God is the Source of Every Blessing</a:t>
            </a:r>
            <a:endParaRPr sz="4900">
              <a:solidFill>
                <a:schemeClr val="dk1"/>
              </a:solidFill>
            </a:endParaRPr>
          </a:p>
        </p:txBody>
      </p:sp>
      <p:sp>
        <p:nvSpPr>
          <p:cNvPr id="71" name="Google Shape;71;p14"/>
          <p:cNvSpPr txBox="1"/>
          <p:nvPr/>
        </p:nvSpPr>
        <p:spPr>
          <a:xfrm>
            <a:off x="5292308" y="3061656"/>
            <a:ext cx="1230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1" lang="en" sz="2000">
                <a:solidFill>
                  <a:schemeClr val="dk1"/>
                </a:solidFill>
              </a:rPr>
              <a:t>God</a:t>
            </a:r>
            <a:endParaRPr b="1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" name="Google Shape;72;p14"/>
          <p:cNvSpPr txBox="1"/>
          <p:nvPr/>
        </p:nvSpPr>
        <p:spPr>
          <a:xfrm>
            <a:off x="473025" y="1201850"/>
            <a:ext cx="49971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Heart of a Steward</a:t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" name="Google Shape;73;p14"/>
          <p:cNvSpPr txBox="1"/>
          <p:nvPr/>
        </p:nvSpPr>
        <p:spPr>
          <a:xfrm>
            <a:off x="6256125" y="1201850"/>
            <a:ext cx="30000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b="1"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Matthew 6:21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" name="Google Shape;74;p14"/>
          <p:cNvSpPr txBox="1"/>
          <p:nvPr/>
        </p:nvSpPr>
        <p:spPr>
          <a:xfrm>
            <a:off x="1014375" y="2122650"/>
            <a:ext cx="6727200" cy="9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" sz="15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James 1:17 – “Every good and perfect gift is from above, coming down from the Father of the heavenly lights, who does not change like shifting shadows.”</a:t>
            </a:r>
            <a:endParaRPr sz="150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75" name="Google Shape;75;p14"/>
          <p:cNvSpPr txBox="1"/>
          <p:nvPr/>
        </p:nvSpPr>
        <p:spPr>
          <a:xfrm>
            <a:off x="820350" y="3086100"/>
            <a:ext cx="60207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" sz="20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• Everything we have comes from ____________.</a:t>
            </a:r>
            <a:endParaRPr sz="200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76" name="Google Shape;76;p14"/>
          <p:cNvSpPr txBox="1"/>
          <p:nvPr/>
        </p:nvSpPr>
        <p:spPr>
          <a:xfrm>
            <a:off x="785775" y="3801325"/>
            <a:ext cx="7578000" cy="84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" sz="20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• The blessings we receive—our time, talents, and         resources—are meant to be </a:t>
            </a:r>
            <a:r>
              <a:rPr lang="en" sz="20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______</a:t>
            </a:r>
            <a:r>
              <a:rPr lang="en" sz="20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__________, not ____________.</a:t>
            </a:r>
            <a:endParaRPr sz="200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77" name="Google Shape;77;p14"/>
          <p:cNvSpPr txBox="1"/>
          <p:nvPr/>
        </p:nvSpPr>
        <p:spPr>
          <a:xfrm>
            <a:off x="4553198" y="4128450"/>
            <a:ext cx="1512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1" lang="en" sz="2000">
                <a:solidFill>
                  <a:schemeClr val="dk1"/>
                </a:solidFill>
              </a:rPr>
              <a:t>managed</a:t>
            </a:r>
            <a:endParaRPr b="1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" name="Google Shape;78;p14"/>
          <p:cNvSpPr txBox="1"/>
          <p:nvPr/>
        </p:nvSpPr>
        <p:spPr>
          <a:xfrm>
            <a:off x="6435308" y="4128456"/>
            <a:ext cx="1230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1" lang="en" sz="2000">
                <a:solidFill>
                  <a:schemeClr val="dk1"/>
                </a:solidFill>
              </a:rPr>
              <a:t>owned</a:t>
            </a:r>
            <a:endParaRPr b="1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5"/>
          <p:cNvSpPr/>
          <p:nvPr/>
        </p:nvSpPr>
        <p:spPr>
          <a:xfrm>
            <a:off x="478425" y="1278050"/>
            <a:ext cx="8226600" cy="3761700"/>
          </a:xfrm>
          <a:prstGeom prst="rect">
            <a:avLst/>
          </a:prstGeom>
          <a:solidFill>
            <a:srgbClr val="F3CE77">
              <a:alpha val="76080"/>
            </a:srgbClr>
          </a:solidFill>
          <a:ln cap="flat" cmpd="sng" w="25400">
            <a:solidFill>
              <a:srgbClr val="08283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15"/>
          <p:cNvSpPr txBox="1"/>
          <p:nvPr/>
        </p:nvSpPr>
        <p:spPr>
          <a:xfrm>
            <a:off x="549219" y="1593462"/>
            <a:ext cx="77802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b="1" i="1" lang="en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2.  We Are Managers, Not Owners</a:t>
            </a:r>
            <a:endParaRPr sz="3200">
              <a:solidFill>
                <a:srgbClr val="FFFFFF"/>
              </a:solidFill>
            </a:endParaRPr>
          </a:p>
        </p:txBody>
      </p:sp>
      <p:sp>
        <p:nvSpPr>
          <p:cNvPr id="85" name="Google Shape;85;p15"/>
          <p:cNvSpPr txBox="1"/>
          <p:nvPr/>
        </p:nvSpPr>
        <p:spPr>
          <a:xfrm>
            <a:off x="4234198" y="2637150"/>
            <a:ext cx="1581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1" lang="en" sz="2000">
                <a:solidFill>
                  <a:schemeClr val="dk1"/>
                </a:solidFill>
              </a:rPr>
              <a:t>manages</a:t>
            </a:r>
            <a:endParaRPr b="1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15"/>
          <p:cNvSpPr txBox="1"/>
          <p:nvPr/>
        </p:nvSpPr>
        <p:spPr>
          <a:xfrm>
            <a:off x="473025" y="1201850"/>
            <a:ext cx="49971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Heart of a Steward</a:t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5"/>
          <p:cNvSpPr txBox="1"/>
          <p:nvPr/>
        </p:nvSpPr>
        <p:spPr>
          <a:xfrm>
            <a:off x="6256125" y="1201850"/>
            <a:ext cx="30000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b="1"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Matthew 6:21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15"/>
          <p:cNvSpPr txBox="1"/>
          <p:nvPr/>
        </p:nvSpPr>
        <p:spPr>
          <a:xfrm>
            <a:off x="1061025" y="2200050"/>
            <a:ext cx="75717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" sz="15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Psalm 24:1 – “The earth is the Lord’s, and everything in it, the world, and all who live in it.”</a:t>
            </a:r>
            <a:endParaRPr sz="150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89" name="Google Shape;89;p15"/>
          <p:cNvSpPr txBox="1"/>
          <p:nvPr/>
        </p:nvSpPr>
        <p:spPr>
          <a:xfrm>
            <a:off x="549225" y="2677650"/>
            <a:ext cx="8011200" cy="84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" sz="20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• A steward is someone who ___</a:t>
            </a:r>
            <a:r>
              <a:rPr lang="en" sz="20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______</a:t>
            </a:r>
            <a:r>
              <a:rPr lang="en" sz="20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______ another’s resources with ____________ and </a:t>
            </a:r>
            <a:r>
              <a:rPr lang="en" sz="20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_______________</a:t>
            </a:r>
            <a:r>
              <a:rPr lang="en" sz="20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________.</a:t>
            </a:r>
            <a:endParaRPr sz="200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90" name="Google Shape;90;p15"/>
          <p:cNvSpPr txBox="1"/>
          <p:nvPr/>
        </p:nvSpPr>
        <p:spPr>
          <a:xfrm>
            <a:off x="1186198" y="3018150"/>
            <a:ext cx="1581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1" lang="en" sz="2000">
                <a:solidFill>
                  <a:schemeClr val="dk1"/>
                </a:solidFill>
              </a:rPr>
              <a:t>care</a:t>
            </a:r>
            <a:endParaRPr b="1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15"/>
          <p:cNvSpPr txBox="1"/>
          <p:nvPr/>
        </p:nvSpPr>
        <p:spPr>
          <a:xfrm>
            <a:off x="2862601" y="3018150"/>
            <a:ext cx="2382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1" lang="en" sz="2000">
                <a:solidFill>
                  <a:schemeClr val="dk1"/>
                </a:solidFill>
              </a:rPr>
              <a:t>responsibility</a:t>
            </a:r>
            <a:endParaRPr b="1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15"/>
          <p:cNvSpPr txBox="1"/>
          <p:nvPr/>
        </p:nvSpPr>
        <p:spPr>
          <a:xfrm>
            <a:off x="549225" y="3745375"/>
            <a:ext cx="8083500" cy="84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" sz="20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• When we act as ____________, we become possessive. When we act as _______</a:t>
            </a:r>
            <a:r>
              <a:rPr lang="en" sz="20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______</a:t>
            </a:r>
            <a:r>
              <a:rPr lang="en" sz="20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__, we become grateful.</a:t>
            </a:r>
            <a:endParaRPr sz="2000"/>
          </a:p>
        </p:txBody>
      </p:sp>
      <p:sp>
        <p:nvSpPr>
          <p:cNvPr id="93" name="Google Shape;93;p15"/>
          <p:cNvSpPr txBox="1"/>
          <p:nvPr/>
        </p:nvSpPr>
        <p:spPr>
          <a:xfrm>
            <a:off x="3015001" y="3780150"/>
            <a:ext cx="2382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1" lang="en" sz="2000">
                <a:solidFill>
                  <a:schemeClr val="dk1"/>
                </a:solidFill>
              </a:rPr>
              <a:t>owners</a:t>
            </a:r>
            <a:endParaRPr b="1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15"/>
          <p:cNvSpPr txBox="1"/>
          <p:nvPr/>
        </p:nvSpPr>
        <p:spPr>
          <a:xfrm>
            <a:off x="1110001" y="4084950"/>
            <a:ext cx="2382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1" lang="en" sz="2000">
                <a:solidFill>
                  <a:schemeClr val="dk1"/>
                </a:solidFill>
              </a:rPr>
              <a:t>managers</a:t>
            </a:r>
            <a:endParaRPr b="1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6"/>
          <p:cNvSpPr/>
          <p:nvPr/>
        </p:nvSpPr>
        <p:spPr>
          <a:xfrm>
            <a:off x="478425" y="1278050"/>
            <a:ext cx="8226600" cy="3761700"/>
          </a:xfrm>
          <a:prstGeom prst="rect">
            <a:avLst/>
          </a:prstGeom>
          <a:solidFill>
            <a:srgbClr val="F3CE77">
              <a:alpha val="76080"/>
            </a:srgbClr>
          </a:solidFill>
          <a:ln cap="flat" cmpd="sng" w="25400">
            <a:solidFill>
              <a:srgbClr val="08283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16"/>
          <p:cNvSpPr txBox="1"/>
          <p:nvPr/>
        </p:nvSpPr>
        <p:spPr>
          <a:xfrm>
            <a:off x="549219" y="1593462"/>
            <a:ext cx="77802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b="1" i="1" lang="en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3. Stewardship is About Trust, Not Control</a:t>
            </a:r>
            <a:endParaRPr b="1" sz="3200">
              <a:solidFill>
                <a:srgbClr val="FFFFFF"/>
              </a:solidFill>
            </a:endParaRPr>
          </a:p>
        </p:txBody>
      </p:sp>
      <p:sp>
        <p:nvSpPr>
          <p:cNvPr id="101" name="Google Shape;101;p16"/>
          <p:cNvSpPr txBox="1"/>
          <p:nvPr/>
        </p:nvSpPr>
        <p:spPr>
          <a:xfrm>
            <a:off x="5419633" y="2710988"/>
            <a:ext cx="1230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1" lang="en" sz="2000">
                <a:solidFill>
                  <a:schemeClr val="dk1"/>
                </a:solidFill>
              </a:rPr>
              <a:t>small</a:t>
            </a:r>
            <a:endParaRPr b="1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p16"/>
          <p:cNvSpPr txBox="1"/>
          <p:nvPr/>
        </p:nvSpPr>
        <p:spPr>
          <a:xfrm>
            <a:off x="473025" y="1201850"/>
            <a:ext cx="49971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Heart of a Steward</a:t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16"/>
          <p:cNvSpPr txBox="1"/>
          <p:nvPr/>
        </p:nvSpPr>
        <p:spPr>
          <a:xfrm>
            <a:off x="6256125" y="1201850"/>
            <a:ext cx="30000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b="1"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Matthew 6:21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16"/>
          <p:cNvSpPr txBox="1"/>
          <p:nvPr/>
        </p:nvSpPr>
        <p:spPr>
          <a:xfrm>
            <a:off x="664075" y="2026050"/>
            <a:ext cx="7427100" cy="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" sz="15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Luke 16:10-12 – “Whoever can be trusted with very little can also be trusted with much, and whoever is dishonest with very little will also be dishonest with much.”</a:t>
            </a:r>
            <a:endParaRPr sz="1500"/>
          </a:p>
        </p:txBody>
      </p:sp>
      <p:sp>
        <p:nvSpPr>
          <p:cNvPr id="105" name="Google Shape;105;p16"/>
          <p:cNvSpPr txBox="1"/>
          <p:nvPr/>
        </p:nvSpPr>
        <p:spPr>
          <a:xfrm>
            <a:off x="723425" y="2711000"/>
            <a:ext cx="7836900" cy="84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mbria"/>
              <a:buChar char="●"/>
            </a:pPr>
            <a:r>
              <a:rPr lang="en" sz="20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God is watching how we handle the _</a:t>
            </a:r>
            <a:r>
              <a:rPr lang="en" sz="20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______</a:t>
            </a:r>
            <a:r>
              <a:rPr lang="en" sz="20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_________ things before entrusting us with ________</a:t>
            </a:r>
            <a:r>
              <a:rPr lang="en" sz="20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______</a:t>
            </a:r>
            <a:r>
              <a:rPr lang="en" sz="20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____ things.</a:t>
            </a:r>
            <a:endParaRPr sz="200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06" name="Google Shape;106;p16"/>
          <p:cNvSpPr txBox="1"/>
          <p:nvPr/>
        </p:nvSpPr>
        <p:spPr>
          <a:xfrm>
            <a:off x="3667033" y="3015788"/>
            <a:ext cx="1230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1" lang="en" sz="2000">
                <a:solidFill>
                  <a:schemeClr val="dk1"/>
                </a:solidFill>
              </a:rPr>
              <a:t>greater</a:t>
            </a:r>
            <a:endParaRPr b="1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" name="Google Shape;107;p16"/>
          <p:cNvSpPr txBox="1"/>
          <p:nvPr/>
        </p:nvSpPr>
        <p:spPr>
          <a:xfrm>
            <a:off x="701625" y="3492200"/>
            <a:ext cx="8011200" cy="84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mbria"/>
              <a:buChar char="●"/>
            </a:pPr>
            <a:r>
              <a:rPr lang="en" sz="20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True stewardship requires </a:t>
            </a:r>
            <a:r>
              <a:rPr lang="en" sz="20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____________</a:t>
            </a:r>
            <a:r>
              <a:rPr lang="en" sz="20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________ with what we already have, not just what we wish we had.</a:t>
            </a:r>
            <a:endParaRPr sz="200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08" name="Google Shape;108;p16"/>
          <p:cNvSpPr txBox="1"/>
          <p:nvPr/>
        </p:nvSpPr>
        <p:spPr>
          <a:xfrm>
            <a:off x="4276625" y="3473000"/>
            <a:ext cx="1679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1" lang="en" sz="2000">
                <a:solidFill>
                  <a:schemeClr val="dk1"/>
                </a:solidFill>
              </a:rPr>
              <a:t>faithfulness</a:t>
            </a:r>
            <a:endParaRPr b="1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Google Shape;109;p16"/>
          <p:cNvSpPr txBox="1"/>
          <p:nvPr/>
        </p:nvSpPr>
        <p:spPr>
          <a:xfrm>
            <a:off x="701625" y="4253350"/>
            <a:ext cx="7943100" cy="84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mbria"/>
              <a:buChar char="●"/>
            </a:pPr>
            <a:r>
              <a:rPr lang="en" sz="20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Pray and commit to seeing yourself as a </a:t>
            </a:r>
            <a:r>
              <a:rPr lang="en" sz="20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______</a:t>
            </a:r>
            <a:r>
              <a:rPr lang="en" sz="20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_________, not an ____________.</a:t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p16"/>
          <p:cNvSpPr txBox="1"/>
          <p:nvPr/>
        </p:nvSpPr>
        <p:spPr>
          <a:xfrm>
            <a:off x="5659023" y="4268275"/>
            <a:ext cx="1631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1" lang="en" sz="2000">
                <a:solidFill>
                  <a:schemeClr val="dk1"/>
                </a:solidFill>
              </a:rPr>
              <a:t>manager</a:t>
            </a:r>
            <a:endParaRPr b="1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p16"/>
          <p:cNvSpPr txBox="1"/>
          <p:nvPr/>
        </p:nvSpPr>
        <p:spPr>
          <a:xfrm>
            <a:off x="1239433" y="4573063"/>
            <a:ext cx="1230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1" lang="en" sz="2000">
                <a:solidFill>
                  <a:schemeClr val="dk1"/>
                </a:solidFill>
              </a:rPr>
              <a:t>owner</a:t>
            </a:r>
            <a:endParaRPr b="1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7"/>
          <p:cNvSpPr/>
          <p:nvPr/>
        </p:nvSpPr>
        <p:spPr>
          <a:xfrm>
            <a:off x="478425" y="1278050"/>
            <a:ext cx="8226600" cy="3761700"/>
          </a:xfrm>
          <a:prstGeom prst="rect">
            <a:avLst/>
          </a:prstGeom>
          <a:solidFill>
            <a:srgbClr val="F3CE77">
              <a:alpha val="76080"/>
            </a:srgbClr>
          </a:solidFill>
          <a:ln cap="flat" cmpd="sng" w="25400">
            <a:solidFill>
              <a:srgbClr val="08283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7" name="Google Shape;117;p17"/>
          <p:cNvSpPr txBox="1"/>
          <p:nvPr/>
        </p:nvSpPr>
        <p:spPr>
          <a:xfrm>
            <a:off x="478425" y="1974450"/>
            <a:ext cx="8226600" cy="1031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7200"/>
              <a:buNone/>
            </a:pPr>
            <a:r>
              <a:rPr b="1" lang="en" sz="6100">
                <a:solidFill>
                  <a:schemeClr val="dk1"/>
                </a:solidFill>
              </a:rPr>
              <a:t>Weekly Challenge</a:t>
            </a:r>
            <a:endParaRPr sz="2100">
              <a:solidFill>
                <a:schemeClr val="dk1"/>
              </a:solidFill>
            </a:endParaRPr>
          </a:p>
        </p:txBody>
      </p:sp>
      <p:sp>
        <p:nvSpPr>
          <p:cNvPr id="118" name="Google Shape;118;p17"/>
          <p:cNvSpPr txBox="1"/>
          <p:nvPr/>
        </p:nvSpPr>
        <p:spPr>
          <a:xfrm>
            <a:off x="473025" y="1201850"/>
            <a:ext cx="49971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Heart of a Steward</a:t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9" name="Google Shape;119;p17"/>
          <p:cNvSpPr txBox="1"/>
          <p:nvPr/>
        </p:nvSpPr>
        <p:spPr>
          <a:xfrm>
            <a:off x="6256125" y="1201850"/>
            <a:ext cx="30000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b="1"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Matthew 6:21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0" name="Google Shape;120;p17"/>
          <p:cNvSpPr txBox="1"/>
          <p:nvPr/>
        </p:nvSpPr>
        <p:spPr>
          <a:xfrm>
            <a:off x="630825" y="3285850"/>
            <a:ext cx="8226600" cy="147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chemeClr val="dk1"/>
                </a:solidFill>
              </a:rPr>
              <a:t>Reflect </a:t>
            </a:r>
            <a:r>
              <a:rPr lang="en" sz="1500">
                <a:solidFill>
                  <a:schemeClr val="dk1"/>
                </a:solidFill>
              </a:rPr>
              <a:t>– Where is your heart when it comes to your possessions?</a:t>
            </a:r>
            <a:endParaRPr sz="15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5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chemeClr val="dk1"/>
                </a:solidFill>
              </a:rPr>
              <a:t>Act</a:t>
            </a:r>
            <a:r>
              <a:rPr lang="en" sz="1500">
                <a:solidFill>
                  <a:schemeClr val="dk1"/>
                </a:solidFill>
              </a:rPr>
              <a:t> – This week, practice gratitude by recognizing God as the source of your blessings.</a:t>
            </a:r>
            <a:endParaRPr sz="15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5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chemeClr val="dk1"/>
                </a:solidFill>
              </a:rPr>
              <a:t>Pray</a:t>
            </a:r>
            <a:r>
              <a:rPr lang="en" sz="1500">
                <a:solidFill>
                  <a:schemeClr val="dk1"/>
                </a:solidFill>
              </a:rPr>
              <a:t> – Ask God to give you a steward’s heart and help you honor Him with all that you have.</a:t>
            </a:r>
            <a:endParaRPr sz="15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