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326e6b0c20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326e6b0c20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326e6b0c20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326e6b0c20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326e6b0c20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326e6b0c2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326e6b0c20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326e6b0c20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 title="HisWayLogo.png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382025" y="0"/>
            <a:ext cx="761975" cy="105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 txBox="1"/>
          <p:nvPr/>
        </p:nvSpPr>
        <p:spPr>
          <a:xfrm>
            <a:off x="55275" y="-24025"/>
            <a:ext cx="9144000" cy="711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chemeClr val="lt1"/>
                </a:solidFill>
                <a:latin typeface="Droid Serif"/>
                <a:ea typeface="Droid Serif"/>
                <a:cs typeface="Droid Serif"/>
                <a:sym typeface="Droid Serif"/>
              </a:rPr>
              <a:t>Stewardship: </a:t>
            </a:r>
            <a:endParaRPr b="1" sz="3400">
              <a:solidFill>
                <a:schemeClr val="lt1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chemeClr val="lt1"/>
                </a:solidFill>
                <a:latin typeface="Droid Serif"/>
                <a:ea typeface="Droid Serif"/>
                <a:cs typeface="Droid Serif"/>
                <a:sym typeface="Droid Serif"/>
              </a:rPr>
              <a:t>A Heart Check on God’s B</a:t>
            </a:r>
            <a:r>
              <a:rPr b="1" lang="en" sz="3000">
                <a:solidFill>
                  <a:schemeClr val="lt1"/>
                </a:solidFill>
                <a:latin typeface="Droid Serif"/>
                <a:ea typeface="Droid Serif"/>
                <a:cs typeface="Droid Serif"/>
                <a:sym typeface="Droid Serif"/>
              </a:rPr>
              <a:t>lessings</a:t>
            </a:r>
            <a:endParaRPr b="1" sz="3700">
              <a:solidFill>
                <a:schemeClr val="lt1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/>
          <p:nvPr/>
        </p:nvSpPr>
        <p:spPr>
          <a:xfrm>
            <a:off x="-144675" y="3899100"/>
            <a:ext cx="9422400" cy="1289700"/>
          </a:xfrm>
          <a:prstGeom prst="rect">
            <a:avLst/>
          </a:prstGeom>
          <a:solidFill>
            <a:srgbClr val="212121">
              <a:alpha val="611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1343126"/>
            <a:ext cx="9144000" cy="1108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3540000" dist="95250">
              <a:schemeClr val="lt1">
                <a:alpha val="50000"/>
              </a:scheme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Heart of a Steward</a:t>
            </a:r>
            <a:endParaRPr b="1"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11350" y="2443325"/>
            <a:ext cx="6673800" cy="1224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lt1">
                <a:alpha val="77000"/>
              </a:scheme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600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rPr>
              <a:t>Matthew 6:21 – “For where your treasure is, there your heart will be also.”</a:t>
            </a:r>
            <a:endParaRPr b="1" sz="3000">
              <a:solidFill>
                <a:schemeClr val="accent1"/>
              </a:solidFill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7508675" y="2401533"/>
            <a:ext cx="1557300" cy="1418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7596989" y="2343150"/>
            <a:ext cx="1468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</a:rPr>
              <a:t>Sermon Notes:</a:t>
            </a:r>
            <a:endParaRPr sz="1500">
              <a:solidFill>
                <a:srgbClr val="000000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1975" y="3899100"/>
            <a:ext cx="9144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His Way Baptist Church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-1676400" y="4409475"/>
            <a:ext cx="12192000" cy="10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Keith Desso Douglas, Executive Pastor  - Derrick Keith Douglas, Pastor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361936" y="4804653"/>
            <a:ext cx="6249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1818 Esther St.  Houston, T</a:t>
            </a:r>
            <a:r>
              <a:rPr lang="en" sz="2100">
                <a:solidFill>
                  <a:srgbClr val="FFFFFF"/>
                </a:solidFill>
              </a:rPr>
              <a:t>X</a:t>
            </a:r>
            <a:r>
              <a:rPr b="0" i="0" lang="en" sz="2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77088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09300" y="2666075"/>
            <a:ext cx="1065000" cy="106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/>
          <p:nvPr/>
        </p:nvSpPr>
        <p:spPr>
          <a:xfrm>
            <a:off x="478425" y="1278050"/>
            <a:ext cx="8226600" cy="3761700"/>
          </a:xfrm>
          <a:prstGeom prst="rect">
            <a:avLst/>
          </a:prstGeom>
          <a:solidFill>
            <a:srgbClr val="F3CE77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930219" y="1669662"/>
            <a:ext cx="7780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064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b="1" i="1"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God is the Source of Every Blessing</a:t>
            </a:r>
            <a:endParaRPr sz="4900">
              <a:solidFill>
                <a:schemeClr val="dk1"/>
              </a:solidFill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5292308" y="3061656"/>
            <a:ext cx="12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God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473025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Heart of a Steward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6256125" y="1201850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Matthew 6:21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1014375" y="2122650"/>
            <a:ext cx="6727200" cy="9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5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James 1:17 – “Every good and perfect gift is from above, coming down from the Father of the heavenly lights, who does not change like shifting shadows.”</a:t>
            </a:r>
            <a:endParaRPr sz="15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820350" y="3086100"/>
            <a:ext cx="6020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• Everything we have comes from ____________.</a:t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785775" y="3801325"/>
            <a:ext cx="7578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• The blessings we receive—our time, talents, and         resources—are meant to be </a:t>
            </a: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</a:t>
            </a: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__________, not ____________.</a:t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4553198" y="4128450"/>
            <a:ext cx="151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managed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6435308" y="4128456"/>
            <a:ext cx="12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owned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/>
          <p:nvPr/>
        </p:nvSpPr>
        <p:spPr>
          <a:xfrm>
            <a:off x="478425" y="1278050"/>
            <a:ext cx="8226600" cy="3761700"/>
          </a:xfrm>
          <a:prstGeom prst="rect">
            <a:avLst/>
          </a:prstGeom>
          <a:solidFill>
            <a:srgbClr val="F3CE77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549219" y="1593462"/>
            <a:ext cx="778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 We Are Managers, Not Owners</a:t>
            </a:r>
            <a:endParaRPr sz="3200">
              <a:solidFill>
                <a:srgbClr val="FFFFFF"/>
              </a:solidFill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4234198" y="2637150"/>
            <a:ext cx="158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manages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473025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Heart of a Steward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6256125" y="1201850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Matthew 6:21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1061025" y="2200050"/>
            <a:ext cx="7571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5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Psalm 24:1 – “The earth is the Lord’s, and everything in it, the world, and all who live in it.”</a:t>
            </a:r>
            <a:endParaRPr sz="15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549225" y="2677650"/>
            <a:ext cx="80112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• A steward is someone who ___</a:t>
            </a: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</a:t>
            </a: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 another’s resources with ____________ and </a:t>
            </a: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_______________</a:t>
            </a: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________.</a:t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1186198" y="3018150"/>
            <a:ext cx="158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care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2862601" y="3018150"/>
            <a:ext cx="238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responsibility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549225" y="3745375"/>
            <a:ext cx="8083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• When we act as ____________, we become possessive. When we act as _______</a:t>
            </a: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</a:t>
            </a: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__, we become grateful.</a:t>
            </a:r>
            <a:endParaRPr sz="2000"/>
          </a:p>
        </p:txBody>
      </p:sp>
      <p:sp>
        <p:nvSpPr>
          <p:cNvPr id="93" name="Google Shape;93;p15"/>
          <p:cNvSpPr txBox="1"/>
          <p:nvPr/>
        </p:nvSpPr>
        <p:spPr>
          <a:xfrm>
            <a:off x="3015001" y="3780150"/>
            <a:ext cx="238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owners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1110001" y="4084950"/>
            <a:ext cx="238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managers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/>
          <p:nvPr/>
        </p:nvSpPr>
        <p:spPr>
          <a:xfrm>
            <a:off x="478425" y="1278050"/>
            <a:ext cx="8226600" cy="3761700"/>
          </a:xfrm>
          <a:prstGeom prst="rect">
            <a:avLst/>
          </a:prstGeom>
          <a:solidFill>
            <a:srgbClr val="F3CE77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549219" y="1593462"/>
            <a:ext cx="778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Stewardship is About Trust, Not Control</a:t>
            </a:r>
            <a:endParaRPr b="1" sz="3200">
              <a:solidFill>
                <a:srgbClr val="FFFFFF"/>
              </a:solidFill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5419633" y="2710988"/>
            <a:ext cx="12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small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473025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Heart of a Steward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6256125" y="1201850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Matthew 6:21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664075" y="2026050"/>
            <a:ext cx="74271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5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Luke 16:10-12 – “Whoever can be trusted with very little can also be trusted with much, and whoever is dishonest with very little will also be dishonest with much.”</a:t>
            </a:r>
            <a:endParaRPr sz="1500"/>
          </a:p>
        </p:txBody>
      </p:sp>
      <p:sp>
        <p:nvSpPr>
          <p:cNvPr id="105" name="Google Shape;105;p16"/>
          <p:cNvSpPr txBox="1"/>
          <p:nvPr/>
        </p:nvSpPr>
        <p:spPr>
          <a:xfrm>
            <a:off x="723425" y="2711000"/>
            <a:ext cx="78369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mbria"/>
              <a:buChar char="●"/>
            </a:pP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God is watching how we handle the _</a:t>
            </a: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</a:t>
            </a: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_________ things before entrusting us with ________</a:t>
            </a: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</a:t>
            </a: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 things.</a:t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3667033" y="3015788"/>
            <a:ext cx="12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greater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701625" y="3492200"/>
            <a:ext cx="80112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mbria"/>
              <a:buChar char="●"/>
            </a:pP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True stewardship requires </a:t>
            </a: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____________</a:t>
            </a: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________ with what we already have, not just what we wish we had.</a:t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4276625" y="3473000"/>
            <a:ext cx="167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faithfulness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701625" y="4253350"/>
            <a:ext cx="79431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mbria"/>
              <a:buChar char="●"/>
            </a:pP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Pray and commit to seeing yourself as a </a:t>
            </a: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</a:t>
            </a:r>
            <a:r>
              <a:rPr lang="en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_________, not an ____________.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5659023" y="4268275"/>
            <a:ext cx="163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manager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1239433" y="4573063"/>
            <a:ext cx="12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owner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478425" y="1278050"/>
            <a:ext cx="8226600" cy="3761700"/>
          </a:xfrm>
          <a:prstGeom prst="rect">
            <a:avLst/>
          </a:prstGeom>
          <a:solidFill>
            <a:srgbClr val="F3CE77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7"/>
          <p:cNvSpPr txBox="1"/>
          <p:nvPr/>
        </p:nvSpPr>
        <p:spPr>
          <a:xfrm>
            <a:off x="478425" y="1974450"/>
            <a:ext cx="82266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7200"/>
              <a:buNone/>
            </a:pPr>
            <a:r>
              <a:rPr b="1" lang="en" sz="6100">
                <a:solidFill>
                  <a:schemeClr val="dk1"/>
                </a:solidFill>
              </a:rPr>
              <a:t>Weekly Challenge</a:t>
            </a:r>
            <a:endParaRPr sz="2100">
              <a:solidFill>
                <a:schemeClr val="dk1"/>
              </a:solidFill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473025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Heart of a Steward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6256125" y="1201850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Matthew 6:21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7"/>
          <p:cNvSpPr txBox="1"/>
          <p:nvPr/>
        </p:nvSpPr>
        <p:spPr>
          <a:xfrm>
            <a:off x="630825" y="3285850"/>
            <a:ext cx="82266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</a:rPr>
              <a:t>Reflect </a:t>
            </a:r>
            <a:r>
              <a:rPr lang="en" sz="1500">
                <a:solidFill>
                  <a:schemeClr val="dk1"/>
                </a:solidFill>
              </a:rPr>
              <a:t>– Where is your heart when it comes to your possessions?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</a:rPr>
              <a:t>Act</a:t>
            </a:r>
            <a:r>
              <a:rPr lang="en" sz="1500">
                <a:solidFill>
                  <a:schemeClr val="dk1"/>
                </a:solidFill>
              </a:rPr>
              <a:t> – This week, practice gratitude by recognizing God as the source of your blessings.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</a:rPr>
              <a:t>Pray</a:t>
            </a:r>
            <a:r>
              <a:rPr lang="en" sz="1500">
                <a:solidFill>
                  <a:schemeClr val="dk1"/>
                </a:solidFill>
              </a:rPr>
              <a:t> – Ask God to give you a steward’s heart and help you honor Him with all that you have.</a:t>
            </a:r>
            <a:endParaRPr sz="1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