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3e2848431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3e2848431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326e6b0c20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326e6b0c2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326e6b0c2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326e6b0c2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326e6b0c2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326e6b0c2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326e6b0c2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326e6b0c2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404a45a20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404a45a20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HisWay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82025" y="0"/>
            <a:ext cx="761975" cy="105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55275" y="-24025"/>
            <a:ext cx="9144000" cy="711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50">
                <a:solidFill>
                  <a:schemeClr val="lt1"/>
                </a:solidFill>
              </a:rPr>
              <a:t>Sacred Self-Care: </a:t>
            </a:r>
            <a:endParaRPr b="1" sz="325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50">
                <a:solidFill>
                  <a:schemeClr val="lt1"/>
                </a:solidFill>
              </a:rPr>
              <a:t>Honoring God’s Temple</a:t>
            </a:r>
            <a:endParaRPr b="1" sz="50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3K2THyvPGvHwndPE4HMwMu97TG38gyJ1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 title="Self Care Series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-144675" y="3899100"/>
            <a:ext cx="9422400" cy="1289700"/>
          </a:xfrm>
          <a:prstGeom prst="rect">
            <a:avLst/>
          </a:prstGeom>
          <a:solidFill>
            <a:srgbClr val="212121">
              <a:alpha val="611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0" y="1343126"/>
            <a:ext cx="9144000" cy="985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3300000" dist="38100">
              <a:schemeClr val="lt2">
                <a:alpha val="68000"/>
              </a:scheme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solidFill>
                  <a:schemeClr val="accent5"/>
                </a:solidFill>
              </a:rPr>
              <a:t>The Stewardship of Self</a:t>
            </a:r>
            <a:endParaRPr b="1" sz="99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58950" y="2290925"/>
            <a:ext cx="6673800" cy="1224600"/>
          </a:xfrm>
          <a:prstGeom prst="rect">
            <a:avLst/>
          </a:prstGeom>
          <a:noFill/>
          <a:ln>
            <a:noFill/>
          </a:ln>
          <a:effectLst>
            <a:outerShdw blurRad="142875" rotWithShape="0" algn="bl" dir="5400000" dist="47625">
              <a:schemeClr val="accent5">
                <a:alpha val="69000"/>
              </a:scheme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lt2"/>
                </a:solidFill>
              </a:rPr>
              <a:t>1 Corinthians 6:19-20 - </a:t>
            </a:r>
            <a:r>
              <a:rPr i="1" lang="en" sz="1900">
                <a:solidFill>
                  <a:schemeClr val="lt2"/>
                </a:solidFill>
              </a:rPr>
              <a:t>"Do you not know that your bodies are temples of the Holy Spirit, who is in you, whom you have received from God? You are not your own; you were bought at a price. Therefore, honor God with your bodies."</a:t>
            </a:r>
            <a:endParaRPr b="1" sz="1900">
              <a:solidFill>
                <a:schemeClr val="lt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7508675" y="2401533"/>
            <a:ext cx="1557300" cy="1418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7596989" y="2343150"/>
            <a:ext cx="1468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</a:rPr>
              <a:t>Sermon Notes:</a:t>
            </a:r>
            <a:endParaRPr sz="1500">
              <a:solidFill>
                <a:srgbClr val="000000"/>
              </a:solidFill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41975" y="3899100"/>
            <a:ext cx="9144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His Way Baptist Church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-1676400" y="4409475"/>
            <a:ext cx="12192000" cy="1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Keith Desso Douglas, Executive Pastor  - Derrick Keith Douglas, Pastor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2361936" y="4804653"/>
            <a:ext cx="6249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1818 Esther St.  Houston, T</a:t>
            </a:r>
            <a:r>
              <a:rPr lang="en" sz="2100">
                <a:solidFill>
                  <a:srgbClr val="FFFFFF"/>
                </a:solidFill>
              </a:rPr>
              <a:t>X</a:t>
            </a: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77088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4" title="self-care-week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94725" y="2715300"/>
            <a:ext cx="985200" cy="98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547574" y="2857500"/>
            <a:ext cx="8124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Genesis 1:26 – We are created in God’s ________ and given responsibility over His creation.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930219" y="16696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3180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Self-Care as Stewardship</a:t>
            </a:r>
            <a:endParaRPr b="1" i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5789731" y="2833050"/>
            <a:ext cx="100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image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Stewardship of Self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62561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Corinthians 6:19-20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57175" y="3801325"/>
            <a:ext cx="7578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Stewardship means taking </a:t>
            </a:r>
            <a:r>
              <a:rPr lang="en" sz="2000">
                <a:solidFill>
                  <a:schemeClr val="dk1"/>
                </a:solidFill>
              </a:rPr>
              <a:t>__</a:t>
            </a:r>
            <a:r>
              <a:rPr lang="en" sz="2000">
                <a:solidFill>
                  <a:schemeClr val="dk1"/>
                </a:solidFill>
              </a:rPr>
              <a:t>____</a:t>
            </a:r>
            <a:r>
              <a:rPr lang="en" sz="2000">
                <a:solidFill>
                  <a:schemeClr val="dk1"/>
                </a:solidFill>
              </a:rPr>
              <a:t>______</a:t>
            </a:r>
            <a:r>
              <a:rPr lang="en" sz="2000">
                <a:solidFill>
                  <a:schemeClr val="dk1"/>
                </a:solidFill>
              </a:rPr>
              <a:t>__, not neglecting or abusing what God has given.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4248401" y="3823650"/>
            <a:ext cx="227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responsibility 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547574" y="2231875"/>
            <a:ext cx="7968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God has entrusted us with our ______, ______, and 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4530308" y="2223456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body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5520908" y="2223456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mind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6968708" y="2223456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spirit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/>
          <p:nvPr/>
        </p:nvSpPr>
        <p:spPr>
          <a:xfrm>
            <a:off x="19967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highlight>
                <a:srgbClr val="F3EDE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396825" y="2352450"/>
            <a:ext cx="8083500" cy="7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" sz="1700">
                <a:solidFill>
                  <a:schemeClr val="dk1"/>
                </a:solidFill>
              </a:rPr>
              <a:t>Proverbs 4:23 – </a:t>
            </a:r>
            <a:r>
              <a:rPr i="1" lang="en" sz="1700">
                <a:solidFill>
                  <a:schemeClr val="dk1"/>
                </a:solidFill>
              </a:rPr>
              <a:t>"Above all else, ________ your _______, for everything you do flows from it."</a:t>
            </a:r>
            <a:endParaRPr sz="17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549219" y="1745862"/>
            <a:ext cx="7780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i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The Connection Between Body, Mind, and Spirit</a:t>
            </a:r>
            <a:endParaRPr b="1" i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4081800" y="2332350"/>
            <a:ext cx="108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guard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396825" y="3134850"/>
            <a:ext cx="80112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What affects the body impacts the _______, and what affects the mind impacts the ____</a:t>
            </a:r>
            <a:r>
              <a:rPr lang="en" sz="1800">
                <a:solidFill>
                  <a:schemeClr val="dk1"/>
                </a:solidFill>
              </a:rPr>
              <a:t>__</a:t>
            </a:r>
            <a:r>
              <a:rPr lang="en" sz="1800">
                <a:solidFill>
                  <a:schemeClr val="dk1"/>
                </a:solidFill>
              </a:rPr>
              <a:t>__.</a:t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4486299" y="3094350"/>
            <a:ext cx="845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mind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6"/>
          <p:cNvSpPr txBox="1"/>
          <p:nvPr/>
        </p:nvSpPr>
        <p:spPr>
          <a:xfrm>
            <a:off x="2265901" y="3418350"/>
            <a:ext cx="108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spirit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6"/>
          <p:cNvSpPr txBox="1"/>
          <p:nvPr/>
        </p:nvSpPr>
        <p:spPr>
          <a:xfrm>
            <a:off x="396825" y="3973975"/>
            <a:ext cx="78309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Mark 12:30 – We are called to love the Lord with all our ______, ______, ______, and __</a:t>
            </a:r>
            <a:r>
              <a:rPr lang="en" sz="1800">
                <a:solidFill>
                  <a:schemeClr val="dk1"/>
                </a:solidFill>
              </a:rPr>
              <a:t>____</a:t>
            </a:r>
            <a:r>
              <a:rPr lang="en" sz="1800">
                <a:solidFill>
                  <a:schemeClr val="dk1"/>
                </a:solidFill>
              </a:rPr>
              <a:t>____.</a:t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6596401" y="3932550"/>
            <a:ext cx="113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heart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957601" y="4313550"/>
            <a:ext cx="845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soul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5547583" y="2332350"/>
            <a:ext cx="845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heart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1872001" y="4313550"/>
            <a:ext cx="845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mind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6"/>
          <p:cNvSpPr txBox="1"/>
          <p:nvPr/>
        </p:nvSpPr>
        <p:spPr>
          <a:xfrm>
            <a:off x="3167400" y="4313550"/>
            <a:ext cx="1445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strength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1862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Stewardship of Self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59513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Corinthians 6:19-20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/>
          <p:nvPr/>
        </p:nvSpPr>
        <p:spPr>
          <a:xfrm>
            <a:off x="478425" y="1287042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7"/>
          <p:cNvSpPr txBox="1"/>
          <p:nvPr/>
        </p:nvSpPr>
        <p:spPr>
          <a:xfrm>
            <a:off x="266225" y="2330000"/>
            <a:ext cx="78369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en" sz="1800">
                <a:solidFill>
                  <a:schemeClr val="dk1"/>
                </a:solidFill>
              </a:rPr>
              <a:t>Mark 6:31 – </a:t>
            </a:r>
            <a:r>
              <a:rPr i="1" lang="en" sz="1800">
                <a:solidFill>
                  <a:schemeClr val="dk1"/>
                </a:solidFill>
              </a:rPr>
              <a:t>"Come with me by yourselves to a ______ place and get some ______."</a:t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3" name="Google Shape;113;p17"/>
          <p:cNvSpPr txBox="1"/>
          <p:nvPr/>
        </p:nvSpPr>
        <p:spPr>
          <a:xfrm>
            <a:off x="549219" y="15934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Breaking the Burnout Cycle</a:t>
            </a:r>
            <a:endParaRPr b="1" i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7"/>
          <p:cNvSpPr txBox="1"/>
          <p:nvPr/>
        </p:nvSpPr>
        <p:spPr>
          <a:xfrm>
            <a:off x="6029233" y="2329988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quiet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7"/>
          <p:cNvSpPr txBox="1"/>
          <p:nvPr/>
        </p:nvSpPr>
        <p:spPr>
          <a:xfrm>
            <a:off x="2219233" y="2634788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rest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7"/>
          <p:cNvSpPr txBox="1"/>
          <p:nvPr/>
        </p:nvSpPr>
        <p:spPr>
          <a:xfrm>
            <a:off x="701625" y="3187400"/>
            <a:ext cx="8011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en" sz="1800">
                <a:solidFill>
                  <a:schemeClr val="dk1"/>
                </a:solidFill>
              </a:rPr>
              <a:t>Even Jesus took time to </a:t>
            </a:r>
            <a:r>
              <a:rPr lang="en" sz="1800">
                <a:solidFill>
                  <a:schemeClr val="dk1"/>
                </a:solidFill>
              </a:rPr>
              <a:t>______</a:t>
            </a:r>
            <a:r>
              <a:rPr lang="en" sz="1800">
                <a:solidFill>
                  <a:schemeClr val="dk1"/>
                </a:solidFill>
              </a:rPr>
              <a:t>____, ______, and be alone with God.</a:t>
            </a:r>
            <a:endParaRPr sz="1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7" name="Google Shape;117;p17"/>
          <p:cNvSpPr txBox="1"/>
          <p:nvPr/>
        </p:nvSpPr>
        <p:spPr>
          <a:xfrm>
            <a:off x="3743225" y="3168200"/>
            <a:ext cx="167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withdraw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701625" y="3948550"/>
            <a:ext cx="79431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Char char="●"/>
            </a:pPr>
            <a:r>
              <a:rPr lang="en" sz="1800">
                <a:solidFill>
                  <a:schemeClr val="dk1"/>
                </a:solidFill>
              </a:rPr>
              <a:t>Burnout is not a _________ of honor; it is a sign that we are ___________ more than we were meant to.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2915823" y="3887275"/>
            <a:ext cx="16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badge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1315633" y="4268263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carrying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7"/>
          <p:cNvSpPr txBox="1"/>
          <p:nvPr/>
        </p:nvSpPr>
        <p:spPr>
          <a:xfrm>
            <a:off x="5114825" y="3168200"/>
            <a:ext cx="79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rest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7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Stewardship of Self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7"/>
          <p:cNvSpPr txBox="1"/>
          <p:nvPr/>
        </p:nvSpPr>
        <p:spPr>
          <a:xfrm>
            <a:off x="62561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Corinthians 6:19-20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8"/>
          <p:cNvSpPr txBox="1"/>
          <p:nvPr/>
        </p:nvSpPr>
        <p:spPr>
          <a:xfrm>
            <a:off x="478425" y="1974450"/>
            <a:ext cx="82266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b="1" lang="en" sz="6100">
                <a:solidFill>
                  <a:schemeClr val="dk1"/>
                </a:solidFill>
              </a:rPr>
              <a:t>Weekly Challenge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30" name="Google Shape;130;p18"/>
          <p:cNvSpPr txBox="1"/>
          <p:nvPr/>
        </p:nvSpPr>
        <p:spPr>
          <a:xfrm>
            <a:off x="630825" y="3285850"/>
            <a:ext cx="82266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Reflect </a:t>
            </a:r>
            <a:r>
              <a:rPr lang="en" sz="1500">
                <a:solidFill>
                  <a:schemeClr val="dk1"/>
                </a:solidFill>
              </a:rPr>
              <a:t>– </a:t>
            </a:r>
            <a:r>
              <a:rPr lang="en" sz="1500">
                <a:solidFill>
                  <a:schemeClr val="dk1"/>
                </a:solidFill>
              </a:rPr>
              <a:t>Where have you neglected self-care?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Act</a:t>
            </a:r>
            <a:r>
              <a:rPr lang="en" sz="1500">
                <a:solidFill>
                  <a:schemeClr val="dk1"/>
                </a:solidFill>
              </a:rPr>
              <a:t> – </a:t>
            </a:r>
            <a:r>
              <a:rPr lang="en" sz="1500">
                <a:solidFill>
                  <a:schemeClr val="dk1"/>
                </a:solidFill>
              </a:rPr>
              <a:t>Make one intentional change this week to care for yourself better.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Pray</a:t>
            </a:r>
            <a:r>
              <a:rPr lang="en" sz="1500">
                <a:solidFill>
                  <a:schemeClr val="dk1"/>
                </a:solidFill>
              </a:rPr>
              <a:t> – </a:t>
            </a:r>
            <a:r>
              <a:rPr lang="en" sz="1500">
                <a:solidFill>
                  <a:schemeClr val="dk1"/>
                </a:solidFill>
              </a:rPr>
              <a:t>Ask God for wisdom to steward your body, mind, and spirit well.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131" name="Google Shape;131;p18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Stewardship of Self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8"/>
          <p:cNvSpPr txBox="1"/>
          <p:nvPr/>
        </p:nvSpPr>
        <p:spPr>
          <a:xfrm>
            <a:off x="62561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Corinthians 6:19-20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/>
          <p:nvPr>
            <p:ph idx="1" type="body"/>
          </p:nvPr>
        </p:nvSpPr>
        <p:spPr>
          <a:xfrm>
            <a:off x="122865" y="108953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900">
                <a:solidFill>
                  <a:schemeClr val="accent4"/>
                </a:solidFill>
              </a:rPr>
              <a:t>Self-Care Tracker</a:t>
            </a:r>
            <a:endParaRPr b="1" sz="2900">
              <a:solidFill>
                <a:schemeClr val="accent4"/>
              </a:solidFill>
            </a:endParaRPr>
          </a:p>
        </p:txBody>
      </p:sp>
      <p:pic>
        <p:nvPicPr>
          <p:cNvPr id="138" name="Google Shape;138;p19" title="Mind Activity (minutes)"/>
          <p:cNvPicPr preferRelativeResize="0"/>
          <p:nvPr/>
        </p:nvPicPr>
        <p:blipFill rotWithShape="1">
          <a:blip r:embed="rId3">
            <a:alphaModFix/>
          </a:blip>
          <a:srcRect b="0" l="0" r="35533" t="0"/>
          <a:stretch/>
        </p:blipFill>
        <p:spPr>
          <a:xfrm>
            <a:off x="6932506" y="3946263"/>
            <a:ext cx="1003075" cy="97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9" title="Body Activity (minutes)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7231" y="3780291"/>
            <a:ext cx="1807295" cy="1035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9" title="Spirit Activity (minutes)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07231" y="3780291"/>
            <a:ext cx="1807295" cy="1035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9" title="Totals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8025" y="1638633"/>
            <a:ext cx="5553000" cy="3280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9" title="Body Activity (minutes)"/>
          <p:cNvPicPr preferRelativeResize="0"/>
          <p:nvPr/>
        </p:nvPicPr>
        <p:blipFill rotWithShape="1">
          <a:blip r:embed="rId7">
            <a:alphaModFix/>
          </a:blip>
          <a:srcRect b="0" l="0" r="38111" t="0"/>
          <a:stretch/>
        </p:blipFill>
        <p:spPr>
          <a:xfrm>
            <a:off x="5835223" y="3946250"/>
            <a:ext cx="1003075" cy="97245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9"/>
          <p:cNvSpPr/>
          <p:nvPr/>
        </p:nvSpPr>
        <p:spPr>
          <a:xfrm>
            <a:off x="6294491" y="1533395"/>
            <a:ext cx="2221200" cy="2216700"/>
          </a:xfrm>
          <a:prstGeom prst="roundRect">
            <a:avLst>
              <a:gd fmla="val 9971" name="adj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19" title="Spirit Activity (minutes)"/>
          <p:cNvPicPr preferRelativeResize="0"/>
          <p:nvPr/>
        </p:nvPicPr>
        <p:blipFill rotWithShape="1">
          <a:blip r:embed="rId8">
            <a:alphaModFix/>
          </a:blip>
          <a:srcRect b="0" l="0" r="33114" t="0"/>
          <a:stretch/>
        </p:blipFill>
        <p:spPr>
          <a:xfrm>
            <a:off x="8025059" y="3965688"/>
            <a:ext cx="1040700" cy="93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9" title="self-care-tracker.png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445588" y="16822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