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33e2852292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33e2852292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3326e6b0c2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3326e6b0c2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326e6b0c2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326e6b0c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326e6b0c2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326e6b0c2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3326e6b0c2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3326e6b0c2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34acf53a70e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4acf53a70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1.jp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HisWayLogo.png"/>
          <p:cNvPicPr preferRelativeResize="0"/>
          <p:nvPr/>
        </p:nvPicPr>
        <p:blipFill>
          <a:blip r:embed="rId2">
            <a:alphaModFix/>
          </a:blip>
          <a:stretch>
            <a:fillRect/>
          </a:stretch>
        </p:blipFill>
        <p:spPr>
          <a:xfrm>
            <a:off x="8382025" y="0"/>
            <a:ext cx="761975" cy="1056600"/>
          </a:xfrm>
          <a:prstGeom prst="rect">
            <a:avLst/>
          </a:prstGeom>
          <a:noFill/>
          <a:ln>
            <a:noFill/>
          </a:ln>
        </p:spPr>
      </p:pic>
      <p:sp>
        <p:nvSpPr>
          <p:cNvPr id="10" name="Google Shape;10;p1"/>
          <p:cNvSpPr txBox="1"/>
          <p:nvPr/>
        </p:nvSpPr>
        <p:spPr>
          <a:xfrm>
            <a:off x="55275" y="-24025"/>
            <a:ext cx="9144000" cy="7110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3250">
                <a:solidFill>
                  <a:schemeClr val="lt1"/>
                </a:solidFill>
              </a:rPr>
              <a:t>Sacred Self-Care: </a:t>
            </a:r>
            <a:endParaRPr b="1" sz="3250">
              <a:solidFill>
                <a:schemeClr val="lt1"/>
              </a:solidFill>
            </a:endParaRPr>
          </a:p>
          <a:p>
            <a:pPr indent="0" lvl="0" marL="0" rtl="0" algn="ctr">
              <a:lnSpc>
                <a:spcPct val="115000"/>
              </a:lnSpc>
              <a:spcBef>
                <a:spcPts val="0"/>
              </a:spcBef>
              <a:spcAft>
                <a:spcPts val="0"/>
              </a:spcAft>
              <a:buNone/>
            </a:pPr>
            <a:r>
              <a:rPr b="1" lang="en" sz="3250">
                <a:solidFill>
                  <a:schemeClr val="lt1"/>
                </a:solidFill>
              </a:rPr>
              <a:t>Honoring God’s Temple</a:t>
            </a:r>
            <a:endParaRPr b="1" sz="5000">
              <a:solidFill>
                <a:schemeClr val="lt1"/>
              </a:solidFill>
              <a:latin typeface="Droid Serif"/>
              <a:ea typeface="Droid Serif"/>
              <a:cs typeface="Droid Serif"/>
              <a:sym typeface="Droid Serif"/>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drive.google.com/file/d/13K2THyvPGvHwndPE4HMwMu97TG38gyJ1/view"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image" Target="../media/image6.png"/><Relationship Id="rId9" Type="http://schemas.openxmlformats.org/officeDocument/2006/relationships/image" Target="../media/image9.png"/><Relationship Id="rId5" Type="http://schemas.openxmlformats.org/officeDocument/2006/relationships/image" Target="../media/image5.png"/><Relationship Id="rId6" Type="http://schemas.openxmlformats.org/officeDocument/2006/relationships/image" Target="../media/image4.png"/><Relationship Id="rId7" Type="http://schemas.openxmlformats.org/officeDocument/2006/relationships/image" Target="../media/image8.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t/>
            </a:r>
            <a:endParaRPr/>
          </a:p>
        </p:txBody>
      </p:sp>
      <p:sp>
        <p:nvSpPr>
          <p:cNvPr id="57" name="Google Shape;57;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pic>
        <p:nvPicPr>
          <p:cNvPr id="58" name="Google Shape;58;p13" title="Self Care Series.mp4">
            <a:hlinkClick r:id="rId3"/>
          </p:cNvPr>
          <p:cNvPicPr preferRelativeResize="0"/>
          <p:nvPr/>
        </p:nvPicPr>
        <p:blipFill>
          <a:blip r:embed="rId4">
            <a:alphaModFix/>
          </a:blip>
          <a:stretch>
            <a:fillRect/>
          </a:stretch>
        </p:blipFill>
        <p:spPr>
          <a:xfrm>
            <a:off x="0" y="0"/>
            <a:ext cx="914400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4"/>
          <p:cNvSpPr/>
          <p:nvPr/>
        </p:nvSpPr>
        <p:spPr>
          <a:xfrm>
            <a:off x="-144675" y="3899100"/>
            <a:ext cx="9422400" cy="1289700"/>
          </a:xfrm>
          <a:prstGeom prst="rect">
            <a:avLst/>
          </a:prstGeom>
          <a:solidFill>
            <a:srgbClr val="212121">
              <a:alpha val="611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4" name="Google Shape;64;p14"/>
          <p:cNvSpPr txBox="1"/>
          <p:nvPr/>
        </p:nvSpPr>
        <p:spPr>
          <a:xfrm>
            <a:off x="0" y="1343126"/>
            <a:ext cx="9144000" cy="985200"/>
          </a:xfrm>
          <a:prstGeom prst="rect">
            <a:avLst/>
          </a:prstGeom>
          <a:noFill/>
          <a:ln>
            <a:noFill/>
          </a:ln>
          <a:effectLst>
            <a:outerShdw blurRad="57150" rotWithShape="0" algn="bl" dir="3300000" dist="38100">
              <a:schemeClr val="lt2">
                <a:alpha val="68000"/>
              </a:schemeClr>
            </a:outerShdw>
          </a:effectLst>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5200">
                <a:solidFill>
                  <a:schemeClr val="accent5"/>
                </a:solidFill>
              </a:rPr>
              <a:t>Renewing Your Mind</a:t>
            </a:r>
            <a:endParaRPr b="1" sz="9900">
              <a:solidFill>
                <a:schemeClr val="accent5"/>
              </a:solidFill>
              <a:latin typeface="Calibri"/>
              <a:ea typeface="Calibri"/>
              <a:cs typeface="Calibri"/>
              <a:sym typeface="Calibri"/>
            </a:endParaRPr>
          </a:p>
        </p:txBody>
      </p:sp>
      <p:sp>
        <p:nvSpPr>
          <p:cNvPr id="65" name="Google Shape;65;p14"/>
          <p:cNvSpPr txBox="1"/>
          <p:nvPr/>
        </p:nvSpPr>
        <p:spPr>
          <a:xfrm>
            <a:off x="558950" y="2290925"/>
            <a:ext cx="6673800" cy="1224600"/>
          </a:xfrm>
          <a:prstGeom prst="rect">
            <a:avLst/>
          </a:prstGeom>
          <a:noFill/>
          <a:ln>
            <a:noFill/>
          </a:ln>
          <a:effectLst>
            <a:outerShdw blurRad="142875" rotWithShape="0" algn="bl" dir="5400000" dist="47625">
              <a:schemeClr val="accent5">
                <a:alpha val="69000"/>
              </a:scheme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100">
                <a:solidFill>
                  <a:schemeClr val="lt1"/>
                </a:solidFill>
              </a:rPr>
              <a:t>Romans 12:2 - </a:t>
            </a:r>
            <a:r>
              <a:rPr i="1" lang="en" sz="2100">
                <a:solidFill>
                  <a:schemeClr val="lt1"/>
                </a:solidFill>
              </a:rPr>
              <a:t>"Do not conform to the pattern of this world, but be transformed by the renewing of your mind. Then you will be able to test and approve what God’s will is—his good, pleasing and perfect will.</a:t>
            </a:r>
            <a:r>
              <a:rPr i="1" lang="en" sz="2100">
                <a:solidFill>
                  <a:schemeClr val="lt1"/>
                </a:solidFill>
              </a:rPr>
              <a:t>"</a:t>
            </a:r>
            <a:endParaRPr b="1" sz="2700">
              <a:solidFill>
                <a:schemeClr val="lt1"/>
              </a:solidFill>
              <a:latin typeface="Cambria"/>
              <a:ea typeface="Cambria"/>
              <a:cs typeface="Cambria"/>
              <a:sym typeface="Cambria"/>
            </a:endParaRPr>
          </a:p>
        </p:txBody>
      </p:sp>
      <p:sp>
        <p:nvSpPr>
          <p:cNvPr id="66" name="Google Shape;66;p14"/>
          <p:cNvSpPr/>
          <p:nvPr/>
        </p:nvSpPr>
        <p:spPr>
          <a:xfrm>
            <a:off x="7508675" y="2401533"/>
            <a:ext cx="1557300" cy="1418700"/>
          </a:xfrm>
          <a:prstGeom prst="roundRect">
            <a:avLst>
              <a:gd fmla="val 16667"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7" name="Google Shape;67;p14"/>
          <p:cNvSpPr txBox="1"/>
          <p:nvPr/>
        </p:nvSpPr>
        <p:spPr>
          <a:xfrm>
            <a:off x="7596989" y="2343150"/>
            <a:ext cx="1468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000000"/>
                </a:solidFill>
              </a:rPr>
              <a:t>Sermon Notes:</a:t>
            </a:r>
            <a:endParaRPr sz="1500">
              <a:solidFill>
                <a:srgbClr val="000000"/>
              </a:solidFill>
            </a:endParaRPr>
          </a:p>
        </p:txBody>
      </p:sp>
      <p:sp>
        <p:nvSpPr>
          <p:cNvPr id="68" name="Google Shape;68;p14"/>
          <p:cNvSpPr txBox="1"/>
          <p:nvPr/>
        </p:nvSpPr>
        <p:spPr>
          <a:xfrm>
            <a:off x="41975" y="3899100"/>
            <a:ext cx="9144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FFFFFF"/>
                </a:solidFill>
                <a:latin typeface="Arial"/>
                <a:ea typeface="Arial"/>
                <a:cs typeface="Arial"/>
                <a:sym typeface="Arial"/>
              </a:rPr>
              <a:t>His Way Baptist Church</a:t>
            </a:r>
            <a:endParaRPr b="0" i="0" sz="1400" u="none" cap="none" strike="noStrike">
              <a:solidFill>
                <a:srgbClr val="000000"/>
              </a:solidFill>
              <a:latin typeface="Arial"/>
              <a:ea typeface="Arial"/>
              <a:cs typeface="Arial"/>
              <a:sym typeface="Arial"/>
            </a:endParaRPr>
          </a:p>
        </p:txBody>
      </p:sp>
      <p:sp>
        <p:nvSpPr>
          <p:cNvPr id="69" name="Google Shape;69;p14"/>
          <p:cNvSpPr txBox="1"/>
          <p:nvPr/>
        </p:nvSpPr>
        <p:spPr>
          <a:xfrm>
            <a:off x="-1676400" y="4409475"/>
            <a:ext cx="12192000" cy="1065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 sz="2100" u="none" cap="none" strike="noStrike">
                <a:solidFill>
                  <a:srgbClr val="FFFFFF"/>
                </a:solidFill>
                <a:latin typeface="Arial"/>
                <a:ea typeface="Arial"/>
                <a:cs typeface="Arial"/>
                <a:sym typeface="Arial"/>
              </a:rPr>
              <a:t> Keith Desso Douglas, Executive Pastor  - Derrick Keith Douglas, Pastor</a:t>
            </a:r>
            <a:endParaRPr b="0" i="0" sz="1100" u="none" cap="none" strike="noStrike">
              <a:solidFill>
                <a:srgbClr val="000000"/>
              </a:solidFill>
              <a:latin typeface="Arial"/>
              <a:ea typeface="Arial"/>
              <a:cs typeface="Arial"/>
              <a:sym typeface="Arial"/>
            </a:endParaRPr>
          </a:p>
        </p:txBody>
      </p:sp>
      <p:sp>
        <p:nvSpPr>
          <p:cNvPr id="70" name="Google Shape;70;p14"/>
          <p:cNvSpPr txBox="1"/>
          <p:nvPr/>
        </p:nvSpPr>
        <p:spPr>
          <a:xfrm>
            <a:off x="2361936" y="4804653"/>
            <a:ext cx="62490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 sz="2100" u="none" cap="none" strike="noStrike">
                <a:solidFill>
                  <a:srgbClr val="FFFFFF"/>
                </a:solidFill>
                <a:latin typeface="Arial"/>
                <a:ea typeface="Arial"/>
                <a:cs typeface="Arial"/>
                <a:sym typeface="Arial"/>
              </a:rPr>
              <a:t>1818 Esther St.  Houston, T</a:t>
            </a:r>
            <a:r>
              <a:rPr lang="en" sz="2100">
                <a:solidFill>
                  <a:srgbClr val="FFFFFF"/>
                </a:solidFill>
              </a:rPr>
              <a:t>X</a:t>
            </a:r>
            <a:r>
              <a:rPr b="0" i="0" lang="en" sz="2100" u="none" cap="none" strike="noStrike">
                <a:solidFill>
                  <a:srgbClr val="FFFFFF"/>
                </a:solidFill>
                <a:latin typeface="Arial"/>
                <a:ea typeface="Arial"/>
                <a:cs typeface="Arial"/>
                <a:sym typeface="Arial"/>
              </a:rPr>
              <a:t> 77088</a:t>
            </a:r>
            <a:endParaRPr b="0" i="0" sz="700" u="none" cap="none" strike="noStrike">
              <a:solidFill>
                <a:srgbClr val="000000"/>
              </a:solidFill>
              <a:latin typeface="Arial"/>
              <a:ea typeface="Arial"/>
              <a:cs typeface="Arial"/>
              <a:sym typeface="Arial"/>
            </a:endParaRPr>
          </a:p>
        </p:txBody>
      </p:sp>
      <p:pic>
        <p:nvPicPr>
          <p:cNvPr id="71" name="Google Shape;71;p14" title="week2-renew-the-mind.png"/>
          <p:cNvPicPr preferRelativeResize="0"/>
          <p:nvPr/>
        </p:nvPicPr>
        <p:blipFill>
          <a:blip r:embed="rId3">
            <a:alphaModFix/>
          </a:blip>
          <a:stretch>
            <a:fillRect/>
          </a:stretch>
        </p:blipFill>
        <p:spPr>
          <a:xfrm>
            <a:off x="7754825" y="2701825"/>
            <a:ext cx="1065000" cy="106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5"/>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457200" rtl="0" algn="l">
              <a:lnSpc>
                <a:spcPct val="115000"/>
              </a:lnSpc>
              <a:spcBef>
                <a:spcPts val="0"/>
              </a:spcBef>
              <a:spcAft>
                <a:spcPts val="1000"/>
              </a:spcAft>
              <a:buClr>
                <a:schemeClr val="dk1"/>
              </a:buClr>
              <a:buSzPts val="1100"/>
              <a:buFont typeface="Arial"/>
              <a:buNone/>
            </a:pPr>
            <a:r>
              <a:t/>
            </a:r>
            <a:endParaRPr sz="1500">
              <a:solidFill>
                <a:schemeClr val="lt1"/>
              </a:solidFill>
              <a:latin typeface="Cambria"/>
              <a:ea typeface="Cambria"/>
              <a:cs typeface="Cambria"/>
              <a:sym typeface="Cambria"/>
            </a:endParaRPr>
          </a:p>
        </p:txBody>
      </p:sp>
      <p:sp>
        <p:nvSpPr>
          <p:cNvPr id="77" name="Google Shape;77;p15"/>
          <p:cNvSpPr txBox="1"/>
          <p:nvPr/>
        </p:nvSpPr>
        <p:spPr>
          <a:xfrm>
            <a:off x="547574" y="2857500"/>
            <a:ext cx="8124000" cy="846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Char char="●"/>
            </a:pPr>
            <a:r>
              <a:rPr lang="en" sz="2000">
                <a:solidFill>
                  <a:schemeClr val="dk1"/>
                </a:solidFill>
              </a:rPr>
              <a:t>What we allow into our ______ shapes our emotions, decisions, and faith.</a:t>
            </a:r>
            <a:endParaRPr sz="2000">
              <a:solidFill>
                <a:schemeClr val="dk1"/>
              </a:solidFill>
            </a:endParaRPr>
          </a:p>
        </p:txBody>
      </p:sp>
      <p:sp>
        <p:nvSpPr>
          <p:cNvPr id="78" name="Google Shape;78;p15"/>
          <p:cNvSpPr txBox="1"/>
          <p:nvPr/>
        </p:nvSpPr>
        <p:spPr>
          <a:xfrm>
            <a:off x="930219" y="1669662"/>
            <a:ext cx="7780200" cy="554100"/>
          </a:xfrm>
          <a:prstGeom prst="rect">
            <a:avLst/>
          </a:prstGeom>
          <a:noFill/>
          <a:ln>
            <a:noFill/>
          </a:ln>
        </p:spPr>
        <p:txBody>
          <a:bodyPr anchorCtr="0" anchor="t" bIns="45700" lIns="91425" spcFirstLastPara="1" rIns="91425" wrap="square" tIns="45700">
            <a:spAutoFit/>
          </a:bodyPr>
          <a:lstStyle/>
          <a:p>
            <a:pPr indent="-419100" lvl="0" marL="457200" rtl="0" algn="l">
              <a:lnSpc>
                <a:spcPct val="115000"/>
              </a:lnSpc>
              <a:spcBef>
                <a:spcPts val="1400"/>
              </a:spcBef>
              <a:spcAft>
                <a:spcPts val="0"/>
              </a:spcAft>
              <a:buClr>
                <a:schemeClr val="dk1"/>
              </a:buClr>
              <a:buSzPts val="3000"/>
              <a:buFont typeface="Calibri"/>
              <a:buAutoNum type="arabicPeriod"/>
            </a:pPr>
            <a:r>
              <a:rPr b="1" lang="en" sz="3000">
                <a:solidFill>
                  <a:schemeClr val="dk1"/>
                </a:solidFill>
                <a:latin typeface="Calibri"/>
                <a:ea typeface="Calibri"/>
                <a:cs typeface="Calibri"/>
                <a:sym typeface="Calibri"/>
              </a:rPr>
              <a:t>Guarding Your Thoughts</a:t>
            </a:r>
            <a:endParaRPr b="1" i="1" sz="3000">
              <a:solidFill>
                <a:schemeClr val="dk1"/>
              </a:solidFill>
              <a:latin typeface="Calibri"/>
              <a:ea typeface="Calibri"/>
              <a:cs typeface="Calibri"/>
              <a:sym typeface="Calibri"/>
            </a:endParaRPr>
          </a:p>
        </p:txBody>
      </p:sp>
      <p:sp>
        <p:nvSpPr>
          <p:cNvPr id="79" name="Google Shape;79;p15"/>
          <p:cNvSpPr txBox="1"/>
          <p:nvPr/>
        </p:nvSpPr>
        <p:spPr>
          <a:xfrm>
            <a:off x="3656131" y="2833050"/>
            <a:ext cx="1001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minds</a:t>
            </a:r>
            <a:endParaRPr b="1" i="0" sz="2000" u="none" cap="none" strike="noStrike">
              <a:solidFill>
                <a:schemeClr val="dk1"/>
              </a:solidFill>
              <a:latin typeface="Arial"/>
              <a:ea typeface="Arial"/>
              <a:cs typeface="Arial"/>
              <a:sym typeface="Arial"/>
            </a:endParaRPr>
          </a:p>
        </p:txBody>
      </p:sp>
      <p:sp>
        <p:nvSpPr>
          <p:cNvPr id="80" name="Google Shape;80;p15"/>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Renewing Your Mind</a:t>
            </a:r>
            <a:endParaRPr b="1" sz="2000">
              <a:solidFill>
                <a:schemeClr val="dk1"/>
              </a:solidFill>
              <a:latin typeface="Calibri"/>
              <a:ea typeface="Calibri"/>
              <a:cs typeface="Calibri"/>
              <a:sym typeface="Calibri"/>
            </a:endParaRPr>
          </a:p>
        </p:txBody>
      </p:sp>
      <p:sp>
        <p:nvSpPr>
          <p:cNvPr id="81" name="Google Shape;81;p15"/>
          <p:cNvSpPr txBox="1"/>
          <p:nvPr/>
        </p:nvSpPr>
        <p:spPr>
          <a:xfrm>
            <a:off x="6256125" y="1201850"/>
            <a:ext cx="30000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Clr>
                <a:schemeClr val="dk1"/>
              </a:buClr>
              <a:buSzPts val="1100"/>
              <a:buFont typeface="Arial"/>
              <a:buNone/>
            </a:pPr>
            <a:r>
              <a:rPr b="1" lang="en" sz="2000">
                <a:solidFill>
                  <a:srgbClr val="0E0E0E"/>
                </a:solidFill>
                <a:latin typeface="Calibri"/>
                <a:ea typeface="Calibri"/>
                <a:cs typeface="Calibri"/>
                <a:sym typeface="Calibri"/>
              </a:rPr>
              <a:t>Romans 12:2</a:t>
            </a:r>
            <a:endParaRPr b="1" sz="2000">
              <a:solidFill>
                <a:schemeClr val="dk1"/>
              </a:solidFill>
              <a:latin typeface="Calibri"/>
              <a:ea typeface="Calibri"/>
              <a:cs typeface="Calibri"/>
              <a:sym typeface="Calibri"/>
            </a:endParaRPr>
          </a:p>
        </p:txBody>
      </p:sp>
      <p:sp>
        <p:nvSpPr>
          <p:cNvPr id="82" name="Google Shape;82;p15"/>
          <p:cNvSpPr txBox="1"/>
          <p:nvPr/>
        </p:nvSpPr>
        <p:spPr>
          <a:xfrm>
            <a:off x="557175" y="3801325"/>
            <a:ext cx="7578000" cy="846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Char char="●"/>
            </a:pPr>
            <a:r>
              <a:rPr lang="en" sz="2000">
                <a:solidFill>
                  <a:schemeClr val="dk1"/>
                </a:solidFill>
              </a:rPr>
              <a:t>Our mental health starts with intentional ___</a:t>
            </a:r>
            <a:r>
              <a:rPr lang="en" sz="2000">
                <a:solidFill>
                  <a:schemeClr val="dk1"/>
                </a:solidFill>
              </a:rPr>
              <a:t>___</a:t>
            </a:r>
            <a:r>
              <a:rPr lang="en" sz="2000">
                <a:solidFill>
                  <a:schemeClr val="dk1"/>
                </a:solidFill>
              </a:rPr>
              <a:t>___ and what we allow to influence us.</a:t>
            </a:r>
            <a:endParaRPr sz="2000">
              <a:solidFill>
                <a:schemeClr val="dk1"/>
              </a:solidFill>
            </a:endParaRPr>
          </a:p>
        </p:txBody>
      </p:sp>
      <p:sp>
        <p:nvSpPr>
          <p:cNvPr id="83" name="Google Shape;83;p15"/>
          <p:cNvSpPr txBox="1"/>
          <p:nvPr/>
        </p:nvSpPr>
        <p:spPr>
          <a:xfrm>
            <a:off x="5696200" y="3823650"/>
            <a:ext cx="1326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thinking </a:t>
            </a:r>
            <a:endParaRPr b="1" i="0" sz="2000" u="none" cap="none" strike="noStrike">
              <a:solidFill>
                <a:schemeClr val="dk1"/>
              </a:solidFill>
              <a:latin typeface="Arial"/>
              <a:ea typeface="Arial"/>
              <a:cs typeface="Arial"/>
              <a:sym typeface="Arial"/>
            </a:endParaRPr>
          </a:p>
        </p:txBody>
      </p:sp>
      <p:sp>
        <p:nvSpPr>
          <p:cNvPr id="84" name="Google Shape;84;p15"/>
          <p:cNvSpPr txBox="1"/>
          <p:nvPr/>
        </p:nvSpPr>
        <p:spPr>
          <a:xfrm>
            <a:off x="776175" y="2079475"/>
            <a:ext cx="7680600" cy="794100"/>
          </a:xfrm>
          <a:prstGeom prst="rect">
            <a:avLst/>
          </a:prstGeom>
          <a:noFill/>
          <a:ln>
            <a:noFill/>
          </a:ln>
        </p:spPr>
        <p:txBody>
          <a:bodyPr anchorCtr="0" anchor="t" bIns="91425" lIns="91425" spcFirstLastPara="1" rIns="91425" wrap="square" tIns="91425">
            <a:spAutoFit/>
          </a:bodyPr>
          <a:lstStyle/>
          <a:p>
            <a:pPr indent="-228600" lvl="0" marL="457200" rtl="0" algn="l">
              <a:lnSpc>
                <a:spcPct val="115000"/>
              </a:lnSpc>
              <a:spcBef>
                <a:spcPts val="1400"/>
              </a:spcBef>
              <a:spcAft>
                <a:spcPts val="400"/>
              </a:spcAft>
              <a:buNone/>
            </a:pPr>
            <a:r>
              <a:rPr b="1" lang="en" sz="1200">
                <a:solidFill>
                  <a:schemeClr val="dk1"/>
                </a:solidFill>
              </a:rPr>
              <a:t>Philippians 4:8</a:t>
            </a:r>
            <a:r>
              <a:rPr lang="en" sz="1200">
                <a:solidFill>
                  <a:schemeClr val="dk1"/>
                </a:solidFill>
              </a:rPr>
              <a:t> – </a:t>
            </a:r>
            <a:r>
              <a:rPr i="1" lang="en" sz="1200">
                <a:solidFill>
                  <a:schemeClr val="dk1"/>
                </a:solidFill>
              </a:rPr>
              <a:t>"Finally, brothers and sisters, whatever is </a:t>
            </a:r>
            <a:r>
              <a:rPr i="1" lang="en" sz="1200">
                <a:solidFill>
                  <a:schemeClr val="dk1"/>
                </a:solidFill>
              </a:rPr>
              <a:t>______</a:t>
            </a:r>
            <a:r>
              <a:rPr i="1" lang="en" sz="1200">
                <a:solidFill>
                  <a:schemeClr val="dk1"/>
                </a:solidFill>
              </a:rPr>
              <a:t>___, whatever is __________, whatever is __</a:t>
            </a:r>
            <a:r>
              <a:rPr i="1" lang="en" sz="1200">
                <a:solidFill>
                  <a:schemeClr val="dk1"/>
                </a:solidFill>
              </a:rPr>
              <a:t>____</a:t>
            </a:r>
            <a:r>
              <a:rPr i="1" lang="en" sz="1200">
                <a:solidFill>
                  <a:schemeClr val="dk1"/>
                </a:solidFill>
              </a:rPr>
              <a:t>____, whatever is </a:t>
            </a:r>
            <a:r>
              <a:rPr i="1" lang="en" sz="1200">
                <a:solidFill>
                  <a:schemeClr val="dk1"/>
                </a:solidFill>
              </a:rPr>
              <a:t>______</a:t>
            </a:r>
            <a:r>
              <a:rPr i="1" lang="en" sz="1200">
                <a:solidFill>
                  <a:schemeClr val="dk1"/>
                </a:solidFill>
              </a:rPr>
              <a:t>____, whatever is </a:t>
            </a:r>
            <a:r>
              <a:rPr i="1" lang="en" sz="1200">
                <a:solidFill>
                  <a:schemeClr val="dk1"/>
                </a:solidFill>
              </a:rPr>
              <a:t>______</a:t>
            </a:r>
            <a:r>
              <a:rPr i="1" lang="en" sz="1200">
                <a:solidFill>
                  <a:schemeClr val="dk1"/>
                </a:solidFill>
              </a:rPr>
              <a:t>____, whatever is ______</a:t>
            </a:r>
            <a:r>
              <a:rPr i="1" lang="en" sz="1200">
                <a:solidFill>
                  <a:schemeClr val="dk1"/>
                </a:solidFill>
              </a:rPr>
              <a:t>___________</a:t>
            </a:r>
            <a:br>
              <a:rPr i="1" lang="en" sz="1200">
                <a:solidFill>
                  <a:schemeClr val="dk1"/>
                </a:solidFill>
              </a:rPr>
            </a:br>
            <a:r>
              <a:rPr i="1" lang="en" sz="1200">
                <a:solidFill>
                  <a:schemeClr val="dk1"/>
                </a:solidFill>
              </a:rPr>
              <a:t>—if anything is excellent or praiseworthy—think about such things."</a:t>
            </a:r>
            <a:endParaRPr sz="2200">
              <a:solidFill>
                <a:schemeClr val="dk1"/>
              </a:solidFill>
              <a:latin typeface="Cambria"/>
              <a:ea typeface="Cambria"/>
              <a:cs typeface="Cambria"/>
              <a:sym typeface="Cambria"/>
            </a:endParaRPr>
          </a:p>
        </p:txBody>
      </p:sp>
      <p:sp>
        <p:nvSpPr>
          <p:cNvPr id="85" name="Google Shape;85;p15"/>
          <p:cNvSpPr txBox="1"/>
          <p:nvPr/>
        </p:nvSpPr>
        <p:spPr>
          <a:xfrm>
            <a:off x="5157892" y="2053072"/>
            <a:ext cx="12300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true</a:t>
            </a:r>
            <a:endParaRPr b="1" i="0" sz="1700" u="none" cap="none" strike="noStrike">
              <a:solidFill>
                <a:schemeClr val="dk1"/>
              </a:solidFill>
              <a:latin typeface="Arial"/>
              <a:ea typeface="Arial"/>
              <a:cs typeface="Arial"/>
              <a:sym typeface="Arial"/>
            </a:endParaRPr>
          </a:p>
        </p:txBody>
      </p:sp>
      <p:sp>
        <p:nvSpPr>
          <p:cNvPr id="86" name="Google Shape;86;p15"/>
          <p:cNvSpPr txBox="1"/>
          <p:nvPr/>
        </p:nvSpPr>
        <p:spPr>
          <a:xfrm>
            <a:off x="6807316" y="2053072"/>
            <a:ext cx="12300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noble</a:t>
            </a:r>
            <a:endParaRPr b="1" i="0" sz="1700" u="none" cap="none" strike="noStrike">
              <a:solidFill>
                <a:schemeClr val="dk1"/>
              </a:solidFill>
              <a:latin typeface="Arial"/>
              <a:ea typeface="Arial"/>
              <a:cs typeface="Arial"/>
              <a:sym typeface="Arial"/>
            </a:endParaRPr>
          </a:p>
        </p:txBody>
      </p:sp>
      <p:sp>
        <p:nvSpPr>
          <p:cNvPr id="87" name="Google Shape;87;p15"/>
          <p:cNvSpPr txBox="1"/>
          <p:nvPr/>
        </p:nvSpPr>
        <p:spPr>
          <a:xfrm>
            <a:off x="1536260" y="2281672"/>
            <a:ext cx="12300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right</a:t>
            </a:r>
            <a:endParaRPr b="1" i="0" sz="1700" u="none" cap="none" strike="noStrike">
              <a:solidFill>
                <a:schemeClr val="dk1"/>
              </a:solidFill>
              <a:latin typeface="Arial"/>
              <a:ea typeface="Arial"/>
              <a:cs typeface="Arial"/>
              <a:sym typeface="Arial"/>
            </a:endParaRPr>
          </a:p>
        </p:txBody>
      </p:sp>
      <p:sp>
        <p:nvSpPr>
          <p:cNvPr id="88" name="Google Shape;88;p15"/>
          <p:cNvSpPr txBox="1"/>
          <p:nvPr/>
        </p:nvSpPr>
        <p:spPr>
          <a:xfrm>
            <a:off x="3212660" y="2281672"/>
            <a:ext cx="12300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pure</a:t>
            </a:r>
            <a:endParaRPr b="1" i="0" sz="1700" u="none" cap="none" strike="noStrike">
              <a:solidFill>
                <a:schemeClr val="dk1"/>
              </a:solidFill>
              <a:latin typeface="Arial"/>
              <a:ea typeface="Arial"/>
              <a:cs typeface="Arial"/>
              <a:sym typeface="Arial"/>
            </a:endParaRPr>
          </a:p>
        </p:txBody>
      </p:sp>
      <p:sp>
        <p:nvSpPr>
          <p:cNvPr id="89" name="Google Shape;89;p15"/>
          <p:cNvSpPr txBox="1"/>
          <p:nvPr/>
        </p:nvSpPr>
        <p:spPr>
          <a:xfrm>
            <a:off x="4965260" y="2281672"/>
            <a:ext cx="12300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lovely</a:t>
            </a:r>
            <a:endParaRPr b="1" i="0" sz="1700" u="none" cap="none" strike="noStrike">
              <a:solidFill>
                <a:schemeClr val="dk1"/>
              </a:solidFill>
              <a:latin typeface="Arial"/>
              <a:ea typeface="Arial"/>
              <a:cs typeface="Arial"/>
              <a:sym typeface="Arial"/>
            </a:endParaRPr>
          </a:p>
        </p:txBody>
      </p:sp>
      <p:sp>
        <p:nvSpPr>
          <p:cNvPr id="90" name="Google Shape;90;p15"/>
          <p:cNvSpPr txBox="1"/>
          <p:nvPr/>
        </p:nvSpPr>
        <p:spPr>
          <a:xfrm>
            <a:off x="6717859" y="2281666"/>
            <a:ext cx="1621200" cy="354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1700">
                <a:solidFill>
                  <a:schemeClr val="dk1"/>
                </a:solidFill>
              </a:rPr>
              <a:t>admirable</a:t>
            </a:r>
            <a:endParaRPr b="1" i="0" sz="1700" u="none" cap="none" strike="noStrike">
              <a:solidFill>
                <a:schemeClr val="dk1"/>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6"/>
          <p:cNvSpPr/>
          <p:nvPr/>
        </p:nvSpPr>
        <p:spPr>
          <a:xfrm>
            <a:off x="19967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FFFFFF"/>
              </a:solidFill>
              <a:highlight>
                <a:srgbClr val="F3EDE0"/>
              </a:highlight>
              <a:latin typeface="Arial"/>
              <a:ea typeface="Arial"/>
              <a:cs typeface="Arial"/>
              <a:sym typeface="Arial"/>
            </a:endParaRPr>
          </a:p>
        </p:txBody>
      </p:sp>
      <p:sp>
        <p:nvSpPr>
          <p:cNvPr id="96" name="Google Shape;96;p16"/>
          <p:cNvSpPr txBox="1"/>
          <p:nvPr/>
        </p:nvSpPr>
        <p:spPr>
          <a:xfrm>
            <a:off x="396825" y="2276250"/>
            <a:ext cx="8083500" cy="714300"/>
          </a:xfrm>
          <a:prstGeom prst="rect">
            <a:avLst/>
          </a:prstGeom>
          <a:noFill/>
          <a:ln>
            <a:noFill/>
          </a:ln>
        </p:spPr>
        <p:txBody>
          <a:bodyPr anchorCtr="0" anchor="t" bIns="91425" lIns="91425" spcFirstLastPara="1" rIns="91425" wrap="square" tIns="91425">
            <a:spAutoFit/>
          </a:bodyPr>
          <a:lstStyle/>
          <a:p>
            <a:pPr indent="0" lvl="0" marL="457200" rtl="0" algn="l">
              <a:lnSpc>
                <a:spcPct val="115000"/>
              </a:lnSpc>
              <a:spcBef>
                <a:spcPts val="1400"/>
              </a:spcBef>
              <a:spcAft>
                <a:spcPts val="400"/>
              </a:spcAft>
              <a:buNone/>
            </a:pPr>
            <a:r>
              <a:rPr b="1" lang="en" sz="1600">
                <a:solidFill>
                  <a:schemeClr val="dk1"/>
                </a:solidFill>
              </a:rPr>
              <a:t>1 Corinthians 15:33</a:t>
            </a:r>
            <a:r>
              <a:rPr lang="en" sz="1600">
                <a:solidFill>
                  <a:schemeClr val="dk1"/>
                </a:solidFill>
              </a:rPr>
              <a:t> – </a:t>
            </a:r>
            <a:r>
              <a:rPr i="1" lang="en" sz="1600">
                <a:solidFill>
                  <a:schemeClr val="dk1"/>
                </a:solidFill>
              </a:rPr>
              <a:t>"Do not be misled: 'Bad __</a:t>
            </a:r>
            <a:r>
              <a:rPr i="1" lang="en" sz="1600">
                <a:solidFill>
                  <a:schemeClr val="dk1"/>
                </a:solidFill>
              </a:rPr>
              <a:t>__</a:t>
            </a:r>
            <a:r>
              <a:rPr i="1" lang="en" sz="1600">
                <a:solidFill>
                  <a:schemeClr val="dk1"/>
                </a:solidFill>
              </a:rPr>
              <a:t>_</a:t>
            </a:r>
            <a:r>
              <a:rPr i="1" lang="en" sz="1600">
                <a:solidFill>
                  <a:schemeClr val="dk1"/>
                </a:solidFill>
              </a:rPr>
              <a:t>____</a:t>
            </a:r>
            <a:r>
              <a:rPr i="1" lang="en" sz="1600">
                <a:solidFill>
                  <a:schemeClr val="dk1"/>
                </a:solidFill>
              </a:rPr>
              <a:t>___ corrupts good __</a:t>
            </a:r>
            <a:r>
              <a:rPr i="1" lang="en" sz="1600">
                <a:solidFill>
                  <a:schemeClr val="dk1"/>
                </a:solidFill>
              </a:rPr>
              <a:t>_____</a:t>
            </a:r>
            <a:r>
              <a:rPr i="1" lang="en" sz="1600">
                <a:solidFill>
                  <a:schemeClr val="dk1"/>
                </a:solidFill>
              </a:rPr>
              <a:t>____.'"</a:t>
            </a:r>
            <a:endParaRPr sz="1600">
              <a:solidFill>
                <a:schemeClr val="dk1"/>
              </a:solidFill>
            </a:endParaRPr>
          </a:p>
        </p:txBody>
      </p:sp>
      <p:sp>
        <p:nvSpPr>
          <p:cNvPr id="97" name="Google Shape;97;p16"/>
          <p:cNvSpPr txBox="1"/>
          <p:nvPr/>
        </p:nvSpPr>
        <p:spPr>
          <a:xfrm>
            <a:off x="549219" y="1745862"/>
            <a:ext cx="7780200" cy="5541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400"/>
              </a:spcBef>
              <a:spcAft>
                <a:spcPts val="400"/>
              </a:spcAft>
              <a:buNone/>
            </a:pPr>
            <a:r>
              <a:rPr b="1" i="1" lang="en" sz="3000">
                <a:solidFill>
                  <a:schemeClr val="dk1"/>
                </a:solidFill>
                <a:latin typeface="Calibri"/>
                <a:ea typeface="Calibri"/>
                <a:cs typeface="Calibri"/>
                <a:sym typeface="Calibri"/>
              </a:rPr>
              <a:t>2. </a:t>
            </a:r>
            <a:r>
              <a:rPr b="1" lang="en" sz="3000">
                <a:solidFill>
                  <a:schemeClr val="dk1"/>
                </a:solidFill>
                <a:latin typeface="Calibri"/>
                <a:ea typeface="Calibri"/>
                <a:cs typeface="Calibri"/>
                <a:sym typeface="Calibri"/>
              </a:rPr>
              <a:t>Filtering What We Consume</a:t>
            </a:r>
            <a:endParaRPr b="1" i="1" sz="3000">
              <a:solidFill>
                <a:schemeClr val="dk1"/>
              </a:solidFill>
              <a:latin typeface="Calibri"/>
              <a:ea typeface="Calibri"/>
              <a:cs typeface="Calibri"/>
              <a:sym typeface="Calibri"/>
            </a:endParaRPr>
          </a:p>
        </p:txBody>
      </p:sp>
      <p:sp>
        <p:nvSpPr>
          <p:cNvPr id="98" name="Google Shape;98;p16"/>
          <p:cNvSpPr txBox="1"/>
          <p:nvPr/>
        </p:nvSpPr>
        <p:spPr>
          <a:xfrm>
            <a:off x="5224800" y="2224911"/>
            <a:ext cx="1445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company</a:t>
            </a:r>
            <a:endParaRPr b="1" i="0" sz="2000" u="none" cap="none" strike="noStrike">
              <a:solidFill>
                <a:schemeClr val="dk1"/>
              </a:solidFill>
              <a:latin typeface="Arial"/>
              <a:ea typeface="Arial"/>
              <a:cs typeface="Arial"/>
              <a:sym typeface="Arial"/>
            </a:endParaRPr>
          </a:p>
        </p:txBody>
      </p:sp>
      <p:sp>
        <p:nvSpPr>
          <p:cNvPr id="99" name="Google Shape;99;p16"/>
          <p:cNvSpPr txBox="1"/>
          <p:nvPr/>
        </p:nvSpPr>
        <p:spPr>
          <a:xfrm>
            <a:off x="396825" y="3134850"/>
            <a:ext cx="8011200" cy="846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Char char="●"/>
            </a:pPr>
            <a:r>
              <a:rPr lang="en" sz="2000">
                <a:solidFill>
                  <a:schemeClr val="dk1"/>
                </a:solidFill>
              </a:rPr>
              <a:t>Social ___________, __________, ________________, and even certain relationships can impact our mental well-being.</a:t>
            </a:r>
            <a:endParaRPr sz="2000">
              <a:solidFill>
                <a:schemeClr val="dk1"/>
              </a:solidFill>
              <a:latin typeface="Cambria"/>
              <a:ea typeface="Cambria"/>
              <a:cs typeface="Cambria"/>
              <a:sym typeface="Cambria"/>
            </a:endParaRPr>
          </a:p>
        </p:txBody>
      </p:sp>
      <p:sp>
        <p:nvSpPr>
          <p:cNvPr id="100" name="Google Shape;100;p16"/>
          <p:cNvSpPr txBox="1"/>
          <p:nvPr/>
        </p:nvSpPr>
        <p:spPr>
          <a:xfrm>
            <a:off x="3724299" y="3094350"/>
            <a:ext cx="845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news</a:t>
            </a:r>
            <a:endParaRPr b="1" i="0" sz="2000" u="none" cap="none" strike="noStrike">
              <a:solidFill>
                <a:schemeClr val="dk1"/>
              </a:solidFill>
              <a:latin typeface="Arial"/>
              <a:ea typeface="Arial"/>
              <a:cs typeface="Arial"/>
              <a:sym typeface="Arial"/>
            </a:endParaRPr>
          </a:p>
        </p:txBody>
      </p:sp>
      <p:sp>
        <p:nvSpPr>
          <p:cNvPr id="101" name="Google Shape;101;p16"/>
          <p:cNvSpPr txBox="1"/>
          <p:nvPr/>
        </p:nvSpPr>
        <p:spPr>
          <a:xfrm>
            <a:off x="1808701" y="3113550"/>
            <a:ext cx="1088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media</a:t>
            </a:r>
            <a:endParaRPr b="1" i="0" sz="2000" u="none" cap="none" strike="noStrike">
              <a:solidFill>
                <a:schemeClr val="dk1"/>
              </a:solidFill>
              <a:latin typeface="Arial"/>
              <a:ea typeface="Arial"/>
              <a:cs typeface="Arial"/>
              <a:sym typeface="Arial"/>
            </a:endParaRPr>
          </a:p>
        </p:txBody>
      </p:sp>
      <p:sp>
        <p:nvSpPr>
          <p:cNvPr id="102" name="Google Shape;102;p16"/>
          <p:cNvSpPr txBox="1"/>
          <p:nvPr/>
        </p:nvSpPr>
        <p:spPr>
          <a:xfrm>
            <a:off x="396825" y="3973975"/>
            <a:ext cx="78309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Char char="●"/>
            </a:pPr>
            <a:r>
              <a:rPr lang="en" sz="2000">
                <a:solidFill>
                  <a:schemeClr val="dk1"/>
                </a:solidFill>
              </a:rPr>
              <a:t>Transformation requires a renewed ______ (Romans 12:2).</a:t>
            </a:r>
            <a:endParaRPr sz="2000">
              <a:solidFill>
                <a:schemeClr val="dk1"/>
              </a:solidFill>
              <a:latin typeface="Cambria"/>
              <a:ea typeface="Cambria"/>
              <a:cs typeface="Cambria"/>
              <a:sym typeface="Cambria"/>
            </a:endParaRPr>
          </a:p>
        </p:txBody>
      </p:sp>
      <p:sp>
        <p:nvSpPr>
          <p:cNvPr id="103" name="Google Shape;103;p16"/>
          <p:cNvSpPr txBox="1"/>
          <p:nvPr/>
        </p:nvSpPr>
        <p:spPr>
          <a:xfrm>
            <a:off x="5107525" y="3094350"/>
            <a:ext cx="19692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entertainment</a:t>
            </a:r>
            <a:endParaRPr b="1" i="0" sz="2000" u="none" cap="none" strike="noStrike">
              <a:solidFill>
                <a:schemeClr val="dk1"/>
              </a:solidFill>
              <a:latin typeface="Arial"/>
              <a:ea typeface="Arial"/>
              <a:cs typeface="Arial"/>
              <a:sym typeface="Arial"/>
            </a:endParaRPr>
          </a:p>
        </p:txBody>
      </p:sp>
      <p:sp>
        <p:nvSpPr>
          <p:cNvPr id="104" name="Google Shape;104;p16"/>
          <p:cNvSpPr txBox="1"/>
          <p:nvPr/>
        </p:nvSpPr>
        <p:spPr>
          <a:xfrm>
            <a:off x="890407" y="2560950"/>
            <a:ext cx="15525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character</a:t>
            </a:r>
            <a:endParaRPr b="1" i="0" sz="2000" u="none" cap="none" strike="noStrike">
              <a:solidFill>
                <a:schemeClr val="dk1"/>
              </a:solidFill>
              <a:latin typeface="Arial"/>
              <a:ea typeface="Arial"/>
              <a:cs typeface="Arial"/>
              <a:sym typeface="Arial"/>
            </a:endParaRPr>
          </a:p>
        </p:txBody>
      </p:sp>
      <p:sp>
        <p:nvSpPr>
          <p:cNvPr id="105" name="Google Shape;105;p16"/>
          <p:cNvSpPr txBox="1"/>
          <p:nvPr/>
        </p:nvSpPr>
        <p:spPr>
          <a:xfrm>
            <a:off x="4920001" y="4008750"/>
            <a:ext cx="845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mind</a:t>
            </a:r>
            <a:endParaRPr b="1" i="0" sz="2000" u="none" cap="none" strike="noStrike">
              <a:solidFill>
                <a:schemeClr val="dk1"/>
              </a:solidFill>
              <a:latin typeface="Arial"/>
              <a:ea typeface="Arial"/>
              <a:cs typeface="Arial"/>
              <a:sym typeface="Arial"/>
            </a:endParaRPr>
          </a:p>
        </p:txBody>
      </p:sp>
      <p:sp>
        <p:nvSpPr>
          <p:cNvPr id="106" name="Google Shape;106;p16"/>
          <p:cNvSpPr txBox="1"/>
          <p:nvPr/>
        </p:nvSpPr>
        <p:spPr>
          <a:xfrm>
            <a:off x="1862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Renewing Your Mind</a:t>
            </a:r>
            <a:endParaRPr b="1" sz="2000">
              <a:solidFill>
                <a:schemeClr val="dk1"/>
              </a:solidFill>
              <a:latin typeface="Calibri"/>
              <a:ea typeface="Calibri"/>
              <a:cs typeface="Calibri"/>
              <a:sym typeface="Calibri"/>
            </a:endParaRPr>
          </a:p>
        </p:txBody>
      </p:sp>
      <p:sp>
        <p:nvSpPr>
          <p:cNvPr id="107" name="Google Shape;107;p16"/>
          <p:cNvSpPr txBox="1"/>
          <p:nvPr/>
        </p:nvSpPr>
        <p:spPr>
          <a:xfrm>
            <a:off x="5951325" y="1201850"/>
            <a:ext cx="30000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2000">
                <a:solidFill>
                  <a:srgbClr val="0E0E0E"/>
                </a:solidFill>
                <a:latin typeface="Calibri"/>
                <a:ea typeface="Calibri"/>
                <a:cs typeface="Calibri"/>
                <a:sym typeface="Calibri"/>
              </a:rPr>
              <a:t>Romans 12:2</a:t>
            </a:r>
            <a:endParaRPr b="1"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p:nvPr/>
        </p:nvSpPr>
        <p:spPr>
          <a:xfrm>
            <a:off x="478425" y="1287042"/>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3" name="Google Shape;113;p17"/>
          <p:cNvSpPr txBox="1"/>
          <p:nvPr/>
        </p:nvSpPr>
        <p:spPr>
          <a:xfrm>
            <a:off x="723425" y="2177600"/>
            <a:ext cx="7467000" cy="681000"/>
          </a:xfrm>
          <a:prstGeom prst="rect">
            <a:avLst/>
          </a:prstGeom>
          <a:noFill/>
          <a:ln>
            <a:noFill/>
          </a:ln>
        </p:spPr>
        <p:txBody>
          <a:bodyPr anchorCtr="0" anchor="t" bIns="91425" lIns="91425" spcFirstLastPara="1" rIns="91425" wrap="square" tIns="91425">
            <a:spAutoFit/>
          </a:bodyPr>
          <a:lstStyle/>
          <a:p>
            <a:pPr indent="-228600" lvl="0" marL="457200" rtl="0" algn="l">
              <a:lnSpc>
                <a:spcPct val="115000"/>
              </a:lnSpc>
              <a:spcBef>
                <a:spcPts val="1400"/>
              </a:spcBef>
              <a:spcAft>
                <a:spcPts val="400"/>
              </a:spcAft>
              <a:buNone/>
            </a:pPr>
            <a:r>
              <a:rPr b="1" lang="en" sz="1500">
                <a:solidFill>
                  <a:schemeClr val="dk1"/>
                </a:solidFill>
              </a:rPr>
              <a:t>1 Thessalonians 5:16-18</a:t>
            </a:r>
            <a:r>
              <a:rPr lang="en" sz="1500">
                <a:solidFill>
                  <a:schemeClr val="dk1"/>
                </a:solidFill>
              </a:rPr>
              <a:t> – </a:t>
            </a:r>
            <a:r>
              <a:rPr i="1" lang="en" sz="1500">
                <a:solidFill>
                  <a:schemeClr val="dk1"/>
                </a:solidFill>
              </a:rPr>
              <a:t>"Rejoice always, _______ continually, give ___</a:t>
            </a:r>
            <a:r>
              <a:rPr i="1" lang="en" sz="1500">
                <a:solidFill>
                  <a:schemeClr val="dk1"/>
                </a:solidFill>
              </a:rPr>
              <a:t>__</a:t>
            </a:r>
            <a:r>
              <a:rPr i="1" lang="en" sz="1500">
                <a:solidFill>
                  <a:schemeClr val="dk1"/>
                </a:solidFill>
              </a:rPr>
              <a:t>____ in all circumstances; for this is God’s will for you in Christ Jesus."</a:t>
            </a:r>
            <a:endParaRPr sz="1500">
              <a:solidFill>
                <a:schemeClr val="dk1"/>
              </a:solidFill>
            </a:endParaRPr>
          </a:p>
        </p:txBody>
      </p:sp>
      <p:sp>
        <p:nvSpPr>
          <p:cNvPr id="114" name="Google Shape;114;p17"/>
          <p:cNvSpPr txBox="1"/>
          <p:nvPr/>
        </p:nvSpPr>
        <p:spPr>
          <a:xfrm>
            <a:off x="549219" y="1593462"/>
            <a:ext cx="7780200" cy="5850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3200">
                <a:solidFill>
                  <a:schemeClr val="dk1"/>
                </a:solidFill>
                <a:latin typeface="Calibri"/>
                <a:ea typeface="Calibri"/>
                <a:cs typeface="Calibri"/>
                <a:sym typeface="Calibri"/>
              </a:rPr>
              <a:t>3. Practicing Gratitude and Worship</a:t>
            </a:r>
            <a:endParaRPr b="1" i="1" sz="3200">
              <a:solidFill>
                <a:srgbClr val="FFFFFF"/>
              </a:solidFill>
              <a:latin typeface="Calibri"/>
              <a:ea typeface="Calibri"/>
              <a:cs typeface="Calibri"/>
              <a:sym typeface="Calibri"/>
            </a:endParaRPr>
          </a:p>
        </p:txBody>
      </p:sp>
      <p:sp>
        <p:nvSpPr>
          <p:cNvPr id="115" name="Google Shape;115;p17"/>
          <p:cNvSpPr txBox="1"/>
          <p:nvPr/>
        </p:nvSpPr>
        <p:spPr>
          <a:xfrm>
            <a:off x="4886233" y="2101388"/>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pray</a:t>
            </a:r>
            <a:endParaRPr b="1" i="0" sz="2000" u="none" cap="none" strike="noStrike">
              <a:solidFill>
                <a:schemeClr val="dk1"/>
              </a:solidFill>
              <a:latin typeface="Arial"/>
              <a:ea typeface="Arial"/>
              <a:cs typeface="Arial"/>
              <a:sym typeface="Arial"/>
            </a:endParaRPr>
          </a:p>
        </p:txBody>
      </p:sp>
      <p:sp>
        <p:nvSpPr>
          <p:cNvPr id="116" name="Google Shape;116;p17"/>
          <p:cNvSpPr txBox="1"/>
          <p:nvPr/>
        </p:nvSpPr>
        <p:spPr>
          <a:xfrm>
            <a:off x="7019833" y="2101388"/>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thanks</a:t>
            </a:r>
            <a:endParaRPr b="1" i="0" sz="2000" u="none" cap="none" strike="noStrike">
              <a:solidFill>
                <a:schemeClr val="dk1"/>
              </a:solidFill>
              <a:latin typeface="Arial"/>
              <a:ea typeface="Arial"/>
              <a:cs typeface="Arial"/>
              <a:sym typeface="Arial"/>
            </a:endParaRPr>
          </a:p>
        </p:txBody>
      </p:sp>
      <p:sp>
        <p:nvSpPr>
          <p:cNvPr id="117" name="Google Shape;117;p17"/>
          <p:cNvSpPr txBox="1"/>
          <p:nvPr/>
        </p:nvSpPr>
        <p:spPr>
          <a:xfrm>
            <a:off x="701625" y="3026008"/>
            <a:ext cx="8011200" cy="492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Font typeface="Cambria"/>
              <a:buChar char="●"/>
            </a:pPr>
            <a:r>
              <a:rPr lang="en" sz="2000">
                <a:solidFill>
                  <a:schemeClr val="dk1"/>
                </a:solidFill>
              </a:rPr>
              <a:t>Gratitude shifts our focus from ______ to ______ faithfulness .</a:t>
            </a:r>
            <a:endParaRPr sz="2000">
              <a:solidFill>
                <a:schemeClr val="dk1"/>
              </a:solidFill>
              <a:latin typeface="Cambria"/>
              <a:ea typeface="Cambria"/>
              <a:cs typeface="Cambria"/>
              <a:sym typeface="Cambria"/>
            </a:endParaRPr>
          </a:p>
        </p:txBody>
      </p:sp>
      <p:sp>
        <p:nvSpPr>
          <p:cNvPr id="118" name="Google Shape;118;p17"/>
          <p:cNvSpPr txBox="1"/>
          <p:nvPr/>
        </p:nvSpPr>
        <p:spPr>
          <a:xfrm>
            <a:off x="4657625" y="3015800"/>
            <a:ext cx="1679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stress</a:t>
            </a:r>
            <a:endParaRPr b="1" i="0" sz="2000" u="none" cap="none" strike="noStrike">
              <a:solidFill>
                <a:schemeClr val="dk1"/>
              </a:solidFill>
              <a:latin typeface="Arial"/>
              <a:ea typeface="Arial"/>
              <a:cs typeface="Arial"/>
              <a:sym typeface="Arial"/>
            </a:endParaRPr>
          </a:p>
        </p:txBody>
      </p:sp>
      <p:sp>
        <p:nvSpPr>
          <p:cNvPr id="119" name="Google Shape;119;p17"/>
          <p:cNvSpPr txBox="1"/>
          <p:nvPr/>
        </p:nvSpPr>
        <p:spPr>
          <a:xfrm>
            <a:off x="701625" y="3822660"/>
            <a:ext cx="7943100" cy="846600"/>
          </a:xfrm>
          <a:prstGeom prst="rect">
            <a:avLst/>
          </a:prstGeom>
          <a:noFill/>
          <a:ln>
            <a:noFill/>
          </a:ln>
        </p:spPr>
        <p:txBody>
          <a:bodyPr anchorCtr="0" anchor="t" bIns="91425" lIns="91425" spcFirstLastPara="1" rIns="91425" wrap="square" tIns="91425">
            <a:spAutoFit/>
          </a:bodyPr>
          <a:lstStyle/>
          <a:p>
            <a:pPr indent="-355600" lvl="0" marL="457200" rtl="0" algn="l">
              <a:lnSpc>
                <a:spcPct val="115000"/>
              </a:lnSpc>
              <a:spcBef>
                <a:spcPts val="1200"/>
              </a:spcBef>
              <a:spcAft>
                <a:spcPts val="0"/>
              </a:spcAft>
              <a:buClr>
                <a:schemeClr val="dk1"/>
              </a:buClr>
              <a:buSzPts val="2000"/>
              <a:buFont typeface="Cambria"/>
              <a:buChar char="●"/>
            </a:pPr>
            <a:r>
              <a:rPr lang="en" sz="2000">
                <a:solidFill>
                  <a:schemeClr val="dk1"/>
                </a:solidFill>
              </a:rPr>
              <a:t>Worship is a powerful _______ to re-center our _______ on God’s truth.</a:t>
            </a:r>
            <a:endParaRPr b="1" sz="2000">
              <a:solidFill>
                <a:schemeClr val="dk1"/>
              </a:solidFill>
              <a:latin typeface="Calibri"/>
              <a:ea typeface="Calibri"/>
              <a:cs typeface="Calibri"/>
              <a:sym typeface="Calibri"/>
            </a:endParaRPr>
          </a:p>
        </p:txBody>
      </p:sp>
      <p:sp>
        <p:nvSpPr>
          <p:cNvPr id="120" name="Google Shape;120;p17"/>
          <p:cNvSpPr txBox="1"/>
          <p:nvPr/>
        </p:nvSpPr>
        <p:spPr>
          <a:xfrm>
            <a:off x="3754023" y="3837585"/>
            <a:ext cx="16311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tool</a:t>
            </a:r>
            <a:endParaRPr b="1" i="0" sz="2000" u="none" cap="none" strike="noStrike">
              <a:solidFill>
                <a:schemeClr val="dk1"/>
              </a:solidFill>
              <a:latin typeface="Arial"/>
              <a:ea typeface="Arial"/>
              <a:cs typeface="Arial"/>
              <a:sym typeface="Arial"/>
            </a:endParaRPr>
          </a:p>
        </p:txBody>
      </p:sp>
      <p:sp>
        <p:nvSpPr>
          <p:cNvPr id="121" name="Google Shape;121;p17"/>
          <p:cNvSpPr txBox="1"/>
          <p:nvPr/>
        </p:nvSpPr>
        <p:spPr>
          <a:xfrm>
            <a:off x="6573433" y="3837574"/>
            <a:ext cx="123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minds</a:t>
            </a:r>
            <a:endParaRPr b="1" i="0" sz="2000" u="none" cap="none" strike="noStrike">
              <a:solidFill>
                <a:schemeClr val="dk1"/>
              </a:solidFill>
              <a:latin typeface="Arial"/>
              <a:ea typeface="Arial"/>
              <a:cs typeface="Arial"/>
              <a:sym typeface="Arial"/>
            </a:endParaRPr>
          </a:p>
        </p:txBody>
      </p:sp>
      <p:sp>
        <p:nvSpPr>
          <p:cNvPr id="122" name="Google Shape;122;p17"/>
          <p:cNvSpPr txBox="1"/>
          <p:nvPr/>
        </p:nvSpPr>
        <p:spPr>
          <a:xfrm>
            <a:off x="5957300" y="3015800"/>
            <a:ext cx="975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God’s</a:t>
            </a:r>
            <a:endParaRPr b="1" i="0" sz="2000" u="none" cap="none" strike="noStrike">
              <a:solidFill>
                <a:schemeClr val="dk1"/>
              </a:solidFill>
              <a:latin typeface="Arial"/>
              <a:ea typeface="Arial"/>
              <a:cs typeface="Arial"/>
              <a:sym typeface="Arial"/>
            </a:endParaRPr>
          </a:p>
        </p:txBody>
      </p:sp>
      <p:sp>
        <p:nvSpPr>
          <p:cNvPr id="123" name="Google Shape;123;p17"/>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Renewing Your Mind</a:t>
            </a:r>
            <a:endParaRPr b="1" sz="2000">
              <a:solidFill>
                <a:schemeClr val="dk1"/>
              </a:solidFill>
              <a:latin typeface="Calibri"/>
              <a:ea typeface="Calibri"/>
              <a:cs typeface="Calibri"/>
              <a:sym typeface="Calibri"/>
            </a:endParaRPr>
          </a:p>
        </p:txBody>
      </p:sp>
      <p:sp>
        <p:nvSpPr>
          <p:cNvPr id="124" name="Google Shape;124;p17"/>
          <p:cNvSpPr txBox="1"/>
          <p:nvPr/>
        </p:nvSpPr>
        <p:spPr>
          <a:xfrm>
            <a:off x="6256125" y="1201850"/>
            <a:ext cx="30000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2000">
                <a:solidFill>
                  <a:srgbClr val="0E0E0E"/>
                </a:solidFill>
                <a:latin typeface="Calibri"/>
                <a:ea typeface="Calibri"/>
                <a:cs typeface="Calibri"/>
                <a:sym typeface="Calibri"/>
              </a:rPr>
              <a:t>Romans 12:2</a:t>
            </a:r>
            <a:endParaRPr b="1"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8"/>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30" name="Google Shape;130;p18"/>
          <p:cNvSpPr txBox="1"/>
          <p:nvPr/>
        </p:nvSpPr>
        <p:spPr>
          <a:xfrm>
            <a:off x="478425" y="1974450"/>
            <a:ext cx="8226600" cy="10314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SzPts val="7200"/>
              <a:buNone/>
            </a:pPr>
            <a:r>
              <a:rPr b="1" lang="en" sz="6100">
                <a:solidFill>
                  <a:schemeClr val="dk1"/>
                </a:solidFill>
              </a:rPr>
              <a:t>Weekly Challenge</a:t>
            </a:r>
            <a:endParaRPr sz="2100">
              <a:solidFill>
                <a:schemeClr val="dk1"/>
              </a:solidFill>
            </a:endParaRPr>
          </a:p>
        </p:txBody>
      </p:sp>
      <p:sp>
        <p:nvSpPr>
          <p:cNvPr id="131" name="Google Shape;131;p18"/>
          <p:cNvSpPr txBox="1"/>
          <p:nvPr/>
        </p:nvSpPr>
        <p:spPr>
          <a:xfrm>
            <a:off x="630825" y="3285850"/>
            <a:ext cx="8226600" cy="1477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chemeClr val="dk1"/>
                </a:solidFill>
              </a:rPr>
              <a:t>Reflect </a:t>
            </a:r>
            <a:r>
              <a:rPr lang="en" sz="1500">
                <a:solidFill>
                  <a:schemeClr val="dk1"/>
                </a:solidFill>
              </a:rPr>
              <a:t>– </a:t>
            </a:r>
            <a:r>
              <a:rPr lang="en" sz="1500">
                <a:solidFill>
                  <a:schemeClr val="dk1"/>
                </a:solidFill>
              </a:rPr>
              <a:t>What influences are shaping your thoughts?</a:t>
            </a:r>
            <a:endParaRPr sz="1500">
              <a:solidFill>
                <a:schemeClr val="dk1"/>
              </a:solidFill>
            </a:endParaRPr>
          </a:p>
          <a:p>
            <a:pPr indent="0" lvl="0" marL="0" rtl="0" algn="l">
              <a:lnSpc>
                <a:spcPct val="115000"/>
              </a:lnSpc>
              <a:spcBef>
                <a:spcPts val="0"/>
              </a:spcBef>
              <a:spcAft>
                <a:spcPts val="0"/>
              </a:spcAft>
              <a:buNone/>
            </a:pPr>
            <a:r>
              <a:t/>
            </a:r>
            <a:endParaRPr b="1" sz="1500">
              <a:solidFill>
                <a:schemeClr val="dk1"/>
              </a:solidFill>
            </a:endParaRPr>
          </a:p>
          <a:p>
            <a:pPr indent="0" lvl="0" marL="0" rtl="0" algn="l">
              <a:lnSpc>
                <a:spcPct val="115000"/>
              </a:lnSpc>
              <a:spcBef>
                <a:spcPts val="0"/>
              </a:spcBef>
              <a:spcAft>
                <a:spcPts val="0"/>
              </a:spcAft>
              <a:buNone/>
            </a:pPr>
            <a:r>
              <a:rPr b="1" lang="en" sz="1500">
                <a:solidFill>
                  <a:schemeClr val="dk1"/>
                </a:solidFill>
              </a:rPr>
              <a:t>Act</a:t>
            </a:r>
            <a:r>
              <a:rPr lang="en" sz="1500">
                <a:solidFill>
                  <a:schemeClr val="dk1"/>
                </a:solidFill>
              </a:rPr>
              <a:t> – </a:t>
            </a:r>
            <a:r>
              <a:rPr lang="en" sz="1500">
                <a:solidFill>
                  <a:schemeClr val="dk1"/>
                </a:solidFill>
              </a:rPr>
              <a:t>Make one intentional change this week to guard your mind.</a:t>
            </a:r>
            <a:endParaRPr sz="1500">
              <a:solidFill>
                <a:schemeClr val="dk1"/>
              </a:solidFill>
            </a:endParaRPr>
          </a:p>
          <a:p>
            <a:pPr indent="0" lvl="0" marL="0" rtl="0" algn="l">
              <a:lnSpc>
                <a:spcPct val="115000"/>
              </a:lnSpc>
              <a:spcBef>
                <a:spcPts val="0"/>
              </a:spcBef>
              <a:spcAft>
                <a:spcPts val="0"/>
              </a:spcAft>
              <a:buNone/>
            </a:pPr>
            <a:r>
              <a:t/>
            </a:r>
            <a:endParaRPr b="1" sz="1500">
              <a:solidFill>
                <a:schemeClr val="dk1"/>
              </a:solidFill>
            </a:endParaRPr>
          </a:p>
          <a:p>
            <a:pPr indent="0" lvl="0" marL="0" rtl="0" algn="l">
              <a:lnSpc>
                <a:spcPct val="115000"/>
              </a:lnSpc>
              <a:spcBef>
                <a:spcPts val="0"/>
              </a:spcBef>
              <a:spcAft>
                <a:spcPts val="0"/>
              </a:spcAft>
              <a:buNone/>
            </a:pPr>
            <a:r>
              <a:rPr b="1" lang="en" sz="1500">
                <a:solidFill>
                  <a:schemeClr val="dk1"/>
                </a:solidFill>
              </a:rPr>
              <a:t>Pray</a:t>
            </a:r>
            <a:r>
              <a:rPr lang="en" sz="1500">
                <a:solidFill>
                  <a:schemeClr val="dk1"/>
                </a:solidFill>
              </a:rPr>
              <a:t> – </a:t>
            </a:r>
            <a:r>
              <a:rPr lang="en" sz="1500">
                <a:solidFill>
                  <a:schemeClr val="dk1"/>
                </a:solidFill>
              </a:rPr>
              <a:t>Ask God to help you filter what you consume and fill your thoughts with His truth.</a:t>
            </a:r>
            <a:endParaRPr sz="1500">
              <a:solidFill>
                <a:schemeClr val="dk1"/>
              </a:solidFill>
            </a:endParaRPr>
          </a:p>
        </p:txBody>
      </p:sp>
      <p:sp>
        <p:nvSpPr>
          <p:cNvPr id="132" name="Google Shape;132;p18"/>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Renewing Your Mind</a:t>
            </a:r>
            <a:endParaRPr b="1" sz="2000">
              <a:solidFill>
                <a:schemeClr val="dk1"/>
              </a:solidFill>
              <a:latin typeface="Calibri"/>
              <a:ea typeface="Calibri"/>
              <a:cs typeface="Calibri"/>
              <a:sym typeface="Calibri"/>
            </a:endParaRPr>
          </a:p>
        </p:txBody>
      </p:sp>
      <p:sp>
        <p:nvSpPr>
          <p:cNvPr id="133" name="Google Shape;133;p18"/>
          <p:cNvSpPr txBox="1"/>
          <p:nvPr/>
        </p:nvSpPr>
        <p:spPr>
          <a:xfrm>
            <a:off x="6256125" y="1201850"/>
            <a:ext cx="3000000" cy="492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lang="en" sz="2000">
                <a:solidFill>
                  <a:srgbClr val="0E0E0E"/>
                </a:solidFill>
                <a:latin typeface="Calibri"/>
                <a:ea typeface="Calibri"/>
                <a:cs typeface="Calibri"/>
                <a:sym typeface="Calibri"/>
              </a:rPr>
              <a:t>Romans 12:2</a:t>
            </a:r>
            <a:endParaRPr b="1" sz="20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39" name="Google Shape;139;p19"/>
          <p:cNvSpPr txBox="1"/>
          <p:nvPr/>
        </p:nvSpPr>
        <p:spPr>
          <a:xfrm>
            <a:off x="122865" y="1089530"/>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None/>
            </a:pPr>
            <a:r>
              <a:rPr b="1" lang="en" sz="2900">
                <a:solidFill>
                  <a:srgbClr val="FFAB40"/>
                </a:solidFill>
              </a:rPr>
              <a:t>Self-Care Tracker</a:t>
            </a:r>
            <a:endParaRPr b="1" sz="2900">
              <a:solidFill>
                <a:srgbClr val="FFAB40"/>
              </a:solidFill>
            </a:endParaRPr>
          </a:p>
        </p:txBody>
      </p:sp>
      <p:pic>
        <p:nvPicPr>
          <p:cNvPr id="140" name="Google Shape;140;p19" title="Mind Activity (minutes)"/>
          <p:cNvPicPr preferRelativeResize="0"/>
          <p:nvPr/>
        </p:nvPicPr>
        <p:blipFill rotWithShape="1">
          <a:blip r:embed="rId3">
            <a:alphaModFix/>
          </a:blip>
          <a:srcRect b="0" l="0" r="35533" t="0"/>
          <a:stretch/>
        </p:blipFill>
        <p:spPr>
          <a:xfrm>
            <a:off x="6932506" y="3946263"/>
            <a:ext cx="1003075" cy="972450"/>
          </a:xfrm>
          <a:prstGeom prst="rect">
            <a:avLst/>
          </a:prstGeom>
          <a:noFill/>
          <a:ln>
            <a:noFill/>
          </a:ln>
        </p:spPr>
      </p:pic>
      <p:pic>
        <p:nvPicPr>
          <p:cNvPr id="141" name="Google Shape;141;p19" title="Body Activity (minutes)"/>
          <p:cNvPicPr preferRelativeResize="0"/>
          <p:nvPr/>
        </p:nvPicPr>
        <p:blipFill>
          <a:blip r:embed="rId4">
            <a:alphaModFix/>
          </a:blip>
          <a:stretch>
            <a:fillRect/>
          </a:stretch>
        </p:blipFill>
        <p:spPr>
          <a:xfrm>
            <a:off x="2207231" y="3780291"/>
            <a:ext cx="1807295" cy="1035893"/>
          </a:xfrm>
          <a:prstGeom prst="rect">
            <a:avLst/>
          </a:prstGeom>
          <a:noFill/>
          <a:ln>
            <a:noFill/>
          </a:ln>
        </p:spPr>
      </p:pic>
      <p:pic>
        <p:nvPicPr>
          <p:cNvPr id="142" name="Google Shape;142;p19" title="Spirit Activity (minutes)"/>
          <p:cNvPicPr preferRelativeResize="0"/>
          <p:nvPr/>
        </p:nvPicPr>
        <p:blipFill>
          <a:blip r:embed="rId5">
            <a:alphaModFix/>
          </a:blip>
          <a:stretch>
            <a:fillRect/>
          </a:stretch>
        </p:blipFill>
        <p:spPr>
          <a:xfrm>
            <a:off x="2207231" y="3780291"/>
            <a:ext cx="1807295" cy="1035893"/>
          </a:xfrm>
          <a:prstGeom prst="rect">
            <a:avLst/>
          </a:prstGeom>
          <a:noFill/>
          <a:ln>
            <a:noFill/>
          </a:ln>
        </p:spPr>
      </p:pic>
      <p:pic>
        <p:nvPicPr>
          <p:cNvPr id="143" name="Google Shape;143;p19" title="Totals"/>
          <p:cNvPicPr preferRelativeResize="0"/>
          <p:nvPr/>
        </p:nvPicPr>
        <p:blipFill>
          <a:blip r:embed="rId6">
            <a:alphaModFix/>
          </a:blip>
          <a:stretch>
            <a:fillRect/>
          </a:stretch>
        </p:blipFill>
        <p:spPr>
          <a:xfrm>
            <a:off x="188025" y="1638633"/>
            <a:ext cx="5553000" cy="3280067"/>
          </a:xfrm>
          <a:prstGeom prst="rect">
            <a:avLst/>
          </a:prstGeom>
          <a:noFill/>
          <a:ln>
            <a:noFill/>
          </a:ln>
        </p:spPr>
      </p:pic>
      <p:pic>
        <p:nvPicPr>
          <p:cNvPr id="144" name="Google Shape;144;p19" title="Body Activity (minutes)"/>
          <p:cNvPicPr preferRelativeResize="0"/>
          <p:nvPr/>
        </p:nvPicPr>
        <p:blipFill rotWithShape="1">
          <a:blip r:embed="rId7">
            <a:alphaModFix/>
          </a:blip>
          <a:srcRect b="0" l="0" r="38111" t="0"/>
          <a:stretch/>
        </p:blipFill>
        <p:spPr>
          <a:xfrm>
            <a:off x="5835223" y="3946250"/>
            <a:ext cx="1003075" cy="972450"/>
          </a:xfrm>
          <a:prstGeom prst="rect">
            <a:avLst/>
          </a:prstGeom>
          <a:noFill/>
          <a:ln>
            <a:noFill/>
          </a:ln>
        </p:spPr>
      </p:pic>
      <p:sp>
        <p:nvSpPr>
          <p:cNvPr id="145" name="Google Shape;145;p19"/>
          <p:cNvSpPr/>
          <p:nvPr/>
        </p:nvSpPr>
        <p:spPr>
          <a:xfrm>
            <a:off x="6294491" y="1533395"/>
            <a:ext cx="2221200" cy="2216700"/>
          </a:xfrm>
          <a:prstGeom prst="roundRect">
            <a:avLst>
              <a:gd fmla="val 9971"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pic>
        <p:nvPicPr>
          <p:cNvPr id="146" name="Google Shape;146;p19" title="Spirit Activity (minutes)"/>
          <p:cNvPicPr preferRelativeResize="0"/>
          <p:nvPr/>
        </p:nvPicPr>
        <p:blipFill rotWithShape="1">
          <a:blip r:embed="rId8">
            <a:alphaModFix/>
          </a:blip>
          <a:srcRect b="0" l="0" r="33114" t="0"/>
          <a:stretch/>
        </p:blipFill>
        <p:spPr>
          <a:xfrm>
            <a:off x="8025059" y="3965688"/>
            <a:ext cx="1040700" cy="933575"/>
          </a:xfrm>
          <a:prstGeom prst="rect">
            <a:avLst/>
          </a:prstGeom>
          <a:noFill/>
          <a:ln>
            <a:noFill/>
          </a:ln>
        </p:spPr>
      </p:pic>
      <p:pic>
        <p:nvPicPr>
          <p:cNvPr id="147" name="Google Shape;147;p19" title="self-care-tracker.png"/>
          <p:cNvPicPr preferRelativeResize="0"/>
          <p:nvPr/>
        </p:nvPicPr>
        <p:blipFill>
          <a:blip r:embed="rId9">
            <a:alphaModFix/>
          </a:blip>
          <a:stretch>
            <a:fillRect/>
          </a:stretch>
        </p:blipFill>
        <p:spPr>
          <a:xfrm>
            <a:off x="6445588" y="16822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