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0"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3326e6b0c20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326e6b0c20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326e6b0c2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3326e6b0c2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3326e6b0c20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3326e6b0c20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3326e6b0c20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3326e6b0c20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3" name="Google Shape;13;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9" name="Google Shape;29;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6" name="Google Shape;36;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0" name="Google Shape;40;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title="HisWayLogo.png"/>
          <p:cNvPicPr preferRelativeResize="0"/>
          <p:nvPr/>
        </p:nvPicPr>
        <p:blipFill>
          <a:blip r:embed="rId1">
            <a:alphaModFix/>
          </a:blip>
          <a:stretch>
            <a:fillRect/>
          </a:stretch>
        </p:blipFill>
        <p:spPr>
          <a:xfrm>
            <a:off x="8382025" y="0"/>
            <a:ext cx="761975" cy="1056600"/>
          </a:xfrm>
          <a:prstGeom prst="rect">
            <a:avLst/>
          </a:prstGeom>
          <a:noFill/>
          <a:ln>
            <a:noFill/>
          </a:ln>
        </p:spPr>
      </p:pic>
      <p:sp>
        <p:nvSpPr>
          <p:cNvPr id="10" name="Google Shape;10;p1"/>
          <p:cNvSpPr txBox="1"/>
          <p:nvPr/>
        </p:nvSpPr>
        <p:spPr>
          <a:xfrm>
            <a:off x="55275" y="-24025"/>
            <a:ext cx="9144000" cy="711000"/>
          </a:xfrm>
          <a:prstGeom prst="rect">
            <a:avLst/>
          </a:prstGeom>
          <a:noFill/>
          <a:ln>
            <a:noFill/>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3400">
                <a:solidFill>
                  <a:schemeClr val="lt1"/>
                </a:solidFill>
                <a:latin typeface="Droid Serif"/>
                <a:ea typeface="Droid Serif"/>
                <a:cs typeface="Droid Serif"/>
                <a:sym typeface="Droid Serif"/>
              </a:rPr>
              <a:t>Stewardship: </a:t>
            </a:r>
            <a:endParaRPr b="1" sz="3400">
              <a:solidFill>
                <a:schemeClr val="lt1"/>
              </a:solidFill>
              <a:latin typeface="Droid Serif"/>
              <a:ea typeface="Droid Serif"/>
              <a:cs typeface="Droid Serif"/>
              <a:sym typeface="Droid Serif"/>
            </a:endParaRPr>
          </a:p>
          <a:p>
            <a:pPr indent="0" lvl="0" marL="0" rtl="0" algn="ctr">
              <a:lnSpc>
                <a:spcPct val="100000"/>
              </a:lnSpc>
              <a:spcBef>
                <a:spcPts val="0"/>
              </a:spcBef>
              <a:spcAft>
                <a:spcPts val="0"/>
              </a:spcAft>
              <a:buNone/>
            </a:pPr>
            <a:r>
              <a:rPr b="1" lang="en" sz="3400">
                <a:solidFill>
                  <a:schemeClr val="lt1"/>
                </a:solidFill>
                <a:latin typeface="Droid Serif"/>
                <a:ea typeface="Droid Serif"/>
                <a:cs typeface="Droid Serif"/>
                <a:sym typeface="Droid Serif"/>
              </a:rPr>
              <a:t>A Heart Check on God’s B</a:t>
            </a:r>
            <a:r>
              <a:rPr b="1" lang="en" sz="3000">
                <a:solidFill>
                  <a:schemeClr val="lt1"/>
                </a:solidFill>
                <a:latin typeface="Droid Serif"/>
                <a:ea typeface="Droid Serif"/>
                <a:cs typeface="Droid Serif"/>
                <a:sym typeface="Droid Serif"/>
              </a:rPr>
              <a:t>lessings</a:t>
            </a:r>
            <a:endParaRPr b="1" sz="3700">
              <a:solidFill>
                <a:schemeClr val="lt1"/>
              </a:solidFill>
              <a:latin typeface="Droid Serif"/>
              <a:ea typeface="Droid Serif"/>
              <a:cs typeface="Droid Serif"/>
              <a:sym typeface="Droid Serif"/>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5" name="Shape 55"/>
        <p:cNvGrpSpPr/>
        <p:nvPr/>
      </p:nvGrpSpPr>
      <p:grpSpPr>
        <a:xfrm>
          <a:off x="0" y="0"/>
          <a:ext cx="0" cy="0"/>
          <a:chOff x="0" y="0"/>
          <a:chExt cx="0" cy="0"/>
        </a:xfrm>
      </p:grpSpPr>
      <p:sp>
        <p:nvSpPr>
          <p:cNvPr id="56" name="Google Shape;56;p13"/>
          <p:cNvSpPr/>
          <p:nvPr/>
        </p:nvSpPr>
        <p:spPr>
          <a:xfrm>
            <a:off x="-256750" y="3899100"/>
            <a:ext cx="9509400" cy="1289700"/>
          </a:xfrm>
          <a:prstGeom prst="rect">
            <a:avLst/>
          </a:prstGeom>
          <a:solidFill>
            <a:srgbClr val="212121">
              <a:alpha val="61180"/>
            </a:srgbClr>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13"/>
          <p:cNvSpPr txBox="1"/>
          <p:nvPr/>
        </p:nvSpPr>
        <p:spPr>
          <a:xfrm>
            <a:off x="0" y="1343126"/>
            <a:ext cx="9144000" cy="1108200"/>
          </a:xfrm>
          <a:prstGeom prst="rect">
            <a:avLst/>
          </a:prstGeom>
          <a:noFill/>
          <a:ln>
            <a:noFill/>
          </a:ln>
          <a:effectLst>
            <a:outerShdw blurRad="57150" rotWithShape="0" algn="bl" dir="3540000" dist="95250">
              <a:schemeClr val="dk1">
                <a:alpha val="50000"/>
              </a:schemeClr>
            </a:outerShdw>
          </a:effectLst>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b="1" lang="en" sz="6000">
                <a:solidFill>
                  <a:schemeClr val="lt1"/>
                </a:solidFill>
                <a:latin typeface="Calibri"/>
                <a:ea typeface="Calibri"/>
                <a:cs typeface="Calibri"/>
                <a:sym typeface="Calibri"/>
              </a:rPr>
              <a:t>Time, Talents, Treasures</a:t>
            </a:r>
            <a:endParaRPr b="1" sz="6000">
              <a:solidFill>
                <a:schemeClr val="lt1"/>
              </a:solidFill>
              <a:latin typeface="Calibri"/>
              <a:ea typeface="Calibri"/>
              <a:cs typeface="Calibri"/>
              <a:sym typeface="Calibri"/>
            </a:endParaRPr>
          </a:p>
        </p:txBody>
      </p:sp>
      <p:sp>
        <p:nvSpPr>
          <p:cNvPr id="58" name="Google Shape;58;p13"/>
          <p:cNvSpPr txBox="1"/>
          <p:nvPr/>
        </p:nvSpPr>
        <p:spPr>
          <a:xfrm>
            <a:off x="631975" y="2443325"/>
            <a:ext cx="6753300" cy="1224600"/>
          </a:xfrm>
          <a:prstGeom prst="rect">
            <a:avLst/>
          </a:prstGeom>
          <a:solidFill>
            <a:srgbClr val="F3CE77">
              <a:alpha val="76080"/>
            </a:srgbClr>
          </a:solidFill>
          <a:ln>
            <a:noFill/>
          </a:ln>
          <a:effectLst>
            <a:outerShdw blurRad="57150" rotWithShape="0" algn="bl" dir="5400000" dist="19050">
              <a:schemeClr val="dk1">
                <a:alpha val="30000"/>
              </a:schemeClr>
            </a:outerShdw>
          </a:effectLst>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2300">
                <a:solidFill>
                  <a:schemeClr val="lt1"/>
                </a:solidFill>
              </a:rPr>
              <a:t>Colossians 3:23 – “Whatever you do, work at it with all your heart, as working for the Lord, not for human masters.”</a:t>
            </a:r>
            <a:endParaRPr sz="2300">
              <a:solidFill>
                <a:schemeClr val="lt1"/>
              </a:solidFill>
            </a:endParaRPr>
          </a:p>
          <a:p>
            <a:pPr indent="0" lvl="0" marL="457200" rtl="0" algn="l">
              <a:lnSpc>
                <a:spcPct val="115000"/>
              </a:lnSpc>
              <a:spcBef>
                <a:spcPts val="0"/>
              </a:spcBef>
              <a:spcAft>
                <a:spcPts val="1000"/>
              </a:spcAft>
              <a:buNone/>
            </a:pPr>
            <a:r>
              <a:t/>
            </a:r>
            <a:endParaRPr sz="2000">
              <a:solidFill>
                <a:schemeClr val="accent1"/>
              </a:solidFill>
              <a:latin typeface="Calibri"/>
              <a:ea typeface="Calibri"/>
              <a:cs typeface="Calibri"/>
              <a:sym typeface="Calibri"/>
            </a:endParaRPr>
          </a:p>
        </p:txBody>
      </p:sp>
      <p:sp>
        <p:nvSpPr>
          <p:cNvPr id="59" name="Google Shape;59;p13"/>
          <p:cNvSpPr/>
          <p:nvPr/>
        </p:nvSpPr>
        <p:spPr>
          <a:xfrm>
            <a:off x="7508675" y="2401533"/>
            <a:ext cx="1557300" cy="1418700"/>
          </a:xfrm>
          <a:prstGeom prst="roundRect">
            <a:avLst>
              <a:gd fmla="val 16667" name="adj"/>
            </a:avLst>
          </a:prstGeom>
          <a:solidFill>
            <a:srgbClr val="FFFFFF"/>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0" name="Google Shape;60;p13"/>
          <p:cNvSpPr txBox="1"/>
          <p:nvPr/>
        </p:nvSpPr>
        <p:spPr>
          <a:xfrm>
            <a:off x="7596989" y="2343150"/>
            <a:ext cx="14688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solidFill>
                  <a:srgbClr val="000000"/>
                </a:solidFill>
              </a:rPr>
              <a:t>Sermon Notes:</a:t>
            </a:r>
            <a:endParaRPr sz="1500">
              <a:solidFill>
                <a:srgbClr val="000000"/>
              </a:solidFill>
            </a:endParaRPr>
          </a:p>
        </p:txBody>
      </p:sp>
      <p:sp>
        <p:nvSpPr>
          <p:cNvPr id="61" name="Google Shape;61;p13"/>
          <p:cNvSpPr txBox="1"/>
          <p:nvPr/>
        </p:nvSpPr>
        <p:spPr>
          <a:xfrm>
            <a:off x="41975" y="3899100"/>
            <a:ext cx="91440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0" i="0" lang="en" sz="3200" u="none" cap="none" strike="noStrike">
                <a:solidFill>
                  <a:srgbClr val="FFFFFF"/>
                </a:solidFill>
                <a:latin typeface="Arial"/>
                <a:ea typeface="Arial"/>
                <a:cs typeface="Arial"/>
                <a:sym typeface="Arial"/>
              </a:rPr>
              <a:t>His Way Baptist Church</a:t>
            </a:r>
            <a:endParaRPr b="0" i="0" sz="1400" u="none" cap="none" strike="noStrike">
              <a:solidFill>
                <a:srgbClr val="000000"/>
              </a:solidFill>
              <a:latin typeface="Arial"/>
              <a:ea typeface="Arial"/>
              <a:cs typeface="Arial"/>
              <a:sym typeface="Arial"/>
            </a:endParaRPr>
          </a:p>
        </p:txBody>
      </p:sp>
      <p:sp>
        <p:nvSpPr>
          <p:cNvPr id="62" name="Google Shape;62;p13"/>
          <p:cNvSpPr txBox="1"/>
          <p:nvPr/>
        </p:nvSpPr>
        <p:spPr>
          <a:xfrm>
            <a:off x="-1676400" y="4409475"/>
            <a:ext cx="12192000" cy="1065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 sz="2100" u="none" cap="none" strike="noStrike">
                <a:solidFill>
                  <a:srgbClr val="FFFFFF"/>
                </a:solidFill>
                <a:latin typeface="Arial"/>
                <a:ea typeface="Arial"/>
                <a:cs typeface="Arial"/>
                <a:sym typeface="Arial"/>
              </a:rPr>
              <a:t> Keith Desso Douglas, Executive Pastor  - Derrick Keith Douglas, Pastor</a:t>
            </a:r>
            <a:endParaRPr b="0" i="0" sz="1100" u="none" cap="none" strike="noStrike">
              <a:solidFill>
                <a:srgbClr val="000000"/>
              </a:solidFill>
              <a:latin typeface="Arial"/>
              <a:ea typeface="Arial"/>
              <a:cs typeface="Arial"/>
              <a:sym typeface="Arial"/>
            </a:endParaRPr>
          </a:p>
        </p:txBody>
      </p:sp>
      <p:sp>
        <p:nvSpPr>
          <p:cNvPr id="63" name="Google Shape;63;p13"/>
          <p:cNvSpPr txBox="1"/>
          <p:nvPr/>
        </p:nvSpPr>
        <p:spPr>
          <a:xfrm>
            <a:off x="2361936" y="4804653"/>
            <a:ext cx="6249000" cy="415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 sz="2100" u="none" cap="none" strike="noStrike">
                <a:solidFill>
                  <a:srgbClr val="FFFFFF"/>
                </a:solidFill>
                <a:latin typeface="Arial"/>
                <a:ea typeface="Arial"/>
                <a:cs typeface="Arial"/>
                <a:sym typeface="Arial"/>
              </a:rPr>
              <a:t>1818 Esther St.  Houston, T</a:t>
            </a:r>
            <a:r>
              <a:rPr lang="en" sz="2100">
                <a:solidFill>
                  <a:srgbClr val="FFFFFF"/>
                </a:solidFill>
              </a:rPr>
              <a:t>X</a:t>
            </a:r>
            <a:r>
              <a:rPr b="0" i="0" lang="en" sz="2100" u="none" cap="none" strike="noStrike">
                <a:solidFill>
                  <a:srgbClr val="FFFFFF"/>
                </a:solidFill>
                <a:latin typeface="Arial"/>
                <a:ea typeface="Arial"/>
                <a:cs typeface="Arial"/>
                <a:sym typeface="Arial"/>
              </a:rPr>
              <a:t> 77088</a:t>
            </a:r>
            <a:endParaRPr b="0" i="0" sz="700" u="none" cap="none" strike="noStrike">
              <a:solidFill>
                <a:srgbClr val="000000"/>
              </a:solidFill>
              <a:latin typeface="Arial"/>
              <a:ea typeface="Arial"/>
              <a:cs typeface="Arial"/>
              <a:sym typeface="Arial"/>
            </a:endParaRPr>
          </a:p>
        </p:txBody>
      </p:sp>
      <p:pic>
        <p:nvPicPr>
          <p:cNvPr id="64" name="Google Shape;64;p13"/>
          <p:cNvPicPr preferRelativeResize="0"/>
          <p:nvPr/>
        </p:nvPicPr>
        <p:blipFill>
          <a:blip r:embed="rId4">
            <a:alphaModFix/>
          </a:blip>
          <a:stretch>
            <a:fillRect/>
          </a:stretch>
        </p:blipFill>
        <p:spPr>
          <a:xfrm>
            <a:off x="7770325" y="2669325"/>
            <a:ext cx="1065000" cy="1065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8" name="Shape 68"/>
        <p:cNvGrpSpPr/>
        <p:nvPr/>
      </p:nvGrpSpPr>
      <p:grpSpPr>
        <a:xfrm>
          <a:off x="0" y="0"/>
          <a:ext cx="0" cy="0"/>
          <a:chOff x="0" y="0"/>
          <a:chExt cx="0" cy="0"/>
        </a:xfrm>
      </p:grpSpPr>
      <p:sp>
        <p:nvSpPr>
          <p:cNvPr id="69" name="Google Shape;69;p14"/>
          <p:cNvSpPr/>
          <p:nvPr/>
        </p:nvSpPr>
        <p:spPr>
          <a:xfrm>
            <a:off x="478425" y="1278050"/>
            <a:ext cx="8226600" cy="3761700"/>
          </a:xfrm>
          <a:prstGeom prst="rect">
            <a:avLst/>
          </a:prstGeom>
          <a:solidFill>
            <a:srgbClr val="F3CE77">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457200" rtl="0" algn="l">
              <a:lnSpc>
                <a:spcPct val="115000"/>
              </a:lnSpc>
              <a:spcBef>
                <a:spcPts val="0"/>
              </a:spcBef>
              <a:spcAft>
                <a:spcPts val="1000"/>
              </a:spcAft>
              <a:buClr>
                <a:schemeClr val="dk1"/>
              </a:buClr>
              <a:buSzPts val="1100"/>
              <a:buFont typeface="Arial"/>
              <a:buNone/>
            </a:pPr>
            <a:r>
              <a:t/>
            </a:r>
            <a:endParaRPr sz="1500">
              <a:solidFill>
                <a:schemeClr val="lt1"/>
              </a:solidFill>
              <a:latin typeface="Cambria"/>
              <a:ea typeface="Cambria"/>
              <a:cs typeface="Cambria"/>
              <a:sym typeface="Cambria"/>
            </a:endParaRPr>
          </a:p>
        </p:txBody>
      </p:sp>
      <p:sp>
        <p:nvSpPr>
          <p:cNvPr id="70" name="Google Shape;70;p14"/>
          <p:cNvSpPr txBox="1"/>
          <p:nvPr/>
        </p:nvSpPr>
        <p:spPr>
          <a:xfrm>
            <a:off x="777819" y="1669662"/>
            <a:ext cx="7780200" cy="523200"/>
          </a:xfrm>
          <a:prstGeom prst="rect">
            <a:avLst/>
          </a:prstGeom>
          <a:noFill/>
          <a:ln>
            <a:noFill/>
          </a:ln>
        </p:spPr>
        <p:txBody>
          <a:bodyPr anchorCtr="0" anchor="t" bIns="45700" lIns="91425" spcFirstLastPara="1" rIns="91425" wrap="square" tIns="45700">
            <a:spAutoFit/>
          </a:bodyPr>
          <a:lstStyle/>
          <a:p>
            <a:pPr indent="-406400" lvl="0" marL="457200" rtl="0" algn="l">
              <a:lnSpc>
                <a:spcPct val="115000"/>
              </a:lnSpc>
              <a:spcBef>
                <a:spcPts val="0"/>
              </a:spcBef>
              <a:spcAft>
                <a:spcPts val="0"/>
              </a:spcAft>
              <a:buClr>
                <a:schemeClr val="dk1"/>
              </a:buClr>
              <a:buSzPts val="2800"/>
              <a:buFont typeface="Calibri"/>
              <a:buAutoNum type="arabicPeriod"/>
            </a:pPr>
            <a:r>
              <a:rPr b="1" lang="en" sz="2800">
                <a:solidFill>
                  <a:schemeClr val="dk1"/>
                </a:solidFill>
                <a:latin typeface="Calibri"/>
                <a:ea typeface="Calibri"/>
                <a:cs typeface="Calibri"/>
                <a:sym typeface="Calibri"/>
              </a:rPr>
              <a:t>Time: Are We Using It Wisely?</a:t>
            </a:r>
            <a:endParaRPr sz="2800">
              <a:solidFill>
                <a:schemeClr val="dk1"/>
              </a:solidFill>
            </a:endParaRPr>
          </a:p>
        </p:txBody>
      </p:sp>
      <p:sp>
        <p:nvSpPr>
          <p:cNvPr id="71" name="Google Shape;71;p14"/>
          <p:cNvSpPr txBox="1"/>
          <p:nvPr/>
        </p:nvSpPr>
        <p:spPr>
          <a:xfrm>
            <a:off x="473025" y="1201850"/>
            <a:ext cx="49971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solidFill>
                  <a:schemeClr val="dk1"/>
                </a:solidFill>
                <a:latin typeface="Calibri"/>
                <a:ea typeface="Calibri"/>
                <a:cs typeface="Calibri"/>
                <a:sym typeface="Calibri"/>
              </a:rPr>
              <a:t>Time, Talent, </a:t>
            </a:r>
            <a:r>
              <a:rPr b="1" lang="en" sz="2000">
                <a:solidFill>
                  <a:schemeClr val="dk1"/>
                </a:solidFill>
                <a:latin typeface="Calibri"/>
                <a:ea typeface="Calibri"/>
                <a:cs typeface="Calibri"/>
                <a:sym typeface="Calibri"/>
              </a:rPr>
              <a:t>Treasures</a:t>
            </a:r>
            <a:endParaRPr b="1" sz="2000">
              <a:solidFill>
                <a:schemeClr val="dk1"/>
              </a:solidFill>
              <a:latin typeface="Calibri"/>
              <a:ea typeface="Calibri"/>
              <a:cs typeface="Calibri"/>
              <a:sym typeface="Calibri"/>
            </a:endParaRPr>
          </a:p>
        </p:txBody>
      </p:sp>
      <p:sp>
        <p:nvSpPr>
          <p:cNvPr id="72" name="Google Shape;72;p14"/>
          <p:cNvSpPr txBox="1"/>
          <p:nvPr/>
        </p:nvSpPr>
        <p:spPr>
          <a:xfrm>
            <a:off x="6522300" y="1201850"/>
            <a:ext cx="2137800" cy="4926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000"/>
              </a:spcAft>
              <a:buNone/>
            </a:pPr>
            <a:r>
              <a:rPr b="1" lang="en" sz="2000">
                <a:solidFill>
                  <a:schemeClr val="dk1"/>
                </a:solidFill>
                <a:latin typeface="Calibri"/>
                <a:ea typeface="Calibri"/>
                <a:cs typeface="Calibri"/>
                <a:sym typeface="Calibri"/>
              </a:rPr>
              <a:t>Ephesians 5:15-16</a:t>
            </a:r>
            <a:endParaRPr sz="2000">
              <a:solidFill>
                <a:schemeClr val="dk1"/>
              </a:solidFill>
              <a:latin typeface="Calibri"/>
              <a:ea typeface="Calibri"/>
              <a:cs typeface="Calibri"/>
              <a:sym typeface="Calibri"/>
            </a:endParaRPr>
          </a:p>
        </p:txBody>
      </p:sp>
      <p:sp>
        <p:nvSpPr>
          <p:cNvPr id="73" name="Google Shape;73;p14"/>
          <p:cNvSpPr txBox="1"/>
          <p:nvPr/>
        </p:nvSpPr>
        <p:spPr>
          <a:xfrm>
            <a:off x="1014375" y="2046450"/>
            <a:ext cx="6727200" cy="681000"/>
          </a:xfrm>
          <a:prstGeom prst="rect">
            <a:avLst/>
          </a:prstGeom>
          <a:noFill/>
          <a:ln>
            <a:noFill/>
          </a:ln>
        </p:spPr>
        <p:txBody>
          <a:bodyPr anchorCtr="0" anchor="t" bIns="91425" lIns="91425" spcFirstLastPara="1" rIns="91425" wrap="square" tIns="91425">
            <a:spAutoFit/>
          </a:bodyPr>
          <a:lstStyle/>
          <a:p>
            <a:pPr indent="0" lvl="0" marL="457200" rtl="0" algn="l">
              <a:lnSpc>
                <a:spcPct val="115000"/>
              </a:lnSpc>
              <a:spcBef>
                <a:spcPts val="0"/>
              </a:spcBef>
              <a:spcAft>
                <a:spcPts val="1000"/>
              </a:spcAft>
              <a:buNone/>
            </a:pPr>
            <a:r>
              <a:rPr lang="en" sz="1500">
                <a:solidFill>
                  <a:schemeClr val="dk1"/>
                </a:solidFill>
                <a:latin typeface="Calibri"/>
                <a:ea typeface="Calibri"/>
                <a:cs typeface="Calibri"/>
                <a:sym typeface="Calibri"/>
              </a:rPr>
              <a:t>Ephesians 5:15-16 – “Be very careful, then, how you live—not as unwise but as wise, making the most of every opportunity, because the days are evil.”</a:t>
            </a:r>
            <a:endParaRPr sz="1500">
              <a:solidFill>
                <a:schemeClr val="dk1"/>
              </a:solidFill>
              <a:latin typeface="Cambria"/>
              <a:ea typeface="Cambria"/>
              <a:cs typeface="Cambria"/>
              <a:sym typeface="Cambria"/>
            </a:endParaRPr>
          </a:p>
        </p:txBody>
      </p:sp>
      <p:sp>
        <p:nvSpPr>
          <p:cNvPr id="74" name="Google Shape;74;p14"/>
          <p:cNvSpPr txBox="1"/>
          <p:nvPr/>
        </p:nvSpPr>
        <p:spPr>
          <a:xfrm>
            <a:off x="605851" y="2737350"/>
            <a:ext cx="8117700" cy="492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0"/>
              </a:spcBef>
              <a:spcAft>
                <a:spcPts val="0"/>
              </a:spcAft>
              <a:buClr>
                <a:schemeClr val="dk1"/>
              </a:buClr>
              <a:buSzPts val="2000"/>
              <a:buFont typeface="Calibri"/>
              <a:buChar char="●"/>
            </a:pPr>
            <a:r>
              <a:rPr lang="en" sz="2000">
                <a:solidFill>
                  <a:schemeClr val="dk1"/>
                </a:solidFill>
                <a:latin typeface="Calibri"/>
                <a:ea typeface="Calibri"/>
                <a:cs typeface="Calibri"/>
                <a:sym typeface="Calibri"/>
              </a:rPr>
              <a:t>Time is a gift that cannot be _______ or ___________, only used wisely.</a:t>
            </a:r>
            <a:endParaRPr sz="2000">
              <a:solidFill>
                <a:schemeClr val="dk1"/>
              </a:solidFill>
              <a:latin typeface="Calibri"/>
              <a:ea typeface="Calibri"/>
              <a:cs typeface="Calibri"/>
              <a:sym typeface="Calibri"/>
            </a:endParaRPr>
          </a:p>
        </p:txBody>
      </p:sp>
      <p:sp>
        <p:nvSpPr>
          <p:cNvPr id="75" name="Google Shape;75;p14"/>
          <p:cNvSpPr txBox="1"/>
          <p:nvPr/>
        </p:nvSpPr>
        <p:spPr>
          <a:xfrm>
            <a:off x="5338873" y="2756850"/>
            <a:ext cx="16089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recovered</a:t>
            </a:r>
            <a:endParaRPr b="1" i="0" sz="2000" u="none" cap="none" strike="noStrike">
              <a:solidFill>
                <a:schemeClr val="dk1"/>
              </a:solidFill>
              <a:latin typeface="Arial"/>
              <a:ea typeface="Arial"/>
              <a:cs typeface="Arial"/>
              <a:sym typeface="Arial"/>
            </a:endParaRPr>
          </a:p>
        </p:txBody>
      </p:sp>
      <p:sp>
        <p:nvSpPr>
          <p:cNvPr id="76" name="Google Shape;76;p14"/>
          <p:cNvSpPr txBox="1"/>
          <p:nvPr/>
        </p:nvSpPr>
        <p:spPr>
          <a:xfrm>
            <a:off x="102075" y="3356825"/>
            <a:ext cx="8117700" cy="492600"/>
          </a:xfrm>
          <a:prstGeom prst="rect">
            <a:avLst/>
          </a:prstGeom>
          <a:noFill/>
          <a:ln>
            <a:noFill/>
          </a:ln>
        </p:spPr>
        <p:txBody>
          <a:bodyPr anchorCtr="0" anchor="t" bIns="91425" lIns="91425" spcFirstLastPara="1" rIns="91425" wrap="square" tIns="91425">
            <a:spAutoFit/>
          </a:bodyPr>
          <a:lstStyle/>
          <a:p>
            <a:pPr indent="-355600" lvl="0" marL="914400" rtl="0" algn="l">
              <a:spcBef>
                <a:spcPts val="0"/>
              </a:spcBef>
              <a:spcAft>
                <a:spcPts val="0"/>
              </a:spcAft>
              <a:buClr>
                <a:schemeClr val="dk1"/>
              </a:buClr>
              <a:buSzPts val="2000"/>
              <a:buFont typeface="Calibri"/>
              <a:buChar char="●"/>
            </a:pPr>
            <a:r>
              <a:rPr lang="en" sz="2000">
                <a:solidFill>
                  <a:schemeClr val="dk1"/>
                </a:solidFill>
                <a:latin typeface="Calibri"/>
                <a:ea typeface="Calibri"/>
                <a:cs typeface="Calibri"/>
                <a:sym typeface="Calibri"/>
              </a:rPr>
              <a:t>What we give our time to reflects what we __________ the most.</a:t>
            </a:r>
            <a:endParaRPr sz="2000">
              <a:solidFill>
                <a:schemeClr val="dk1"/>
              </a:solidFill>
              <a:latin typeface="Cambria"/>
              <a:ea typeface="Cambria"/>
              <a:cs typeface="Cambria"/>
              <a:sym typeface="Cambria"/>
            </a:endParaRPr>
          </a:p>
        </p:txBody>
      </p:sp>
      <p:sp>
        <p:nvSpPr>
          <p:cNvPr id="77" name="Google Shape;77;p14"/>
          <p:cNvSpPr txBox="1"/>
          <p:nvPr/>
        </p:nvSpPr>
        <p:spPr>
          <a:xfrm>
            <a:off x="99975" y="3963600"/>
            <a:ext cx="7929600" cy="800400"/>
          </a:xfrm>
          <a:prstGeom prst="rect">
            <a:avLst/>
          </a:prstGeom>
          <a:noFill/>
          <a:ln>
            <a:noFill/>
          </a:ln>
        </p:spPr>
        <p:txBody>
          <a:bodyPr anchorCtr="0" anchor="t" bIns="91425" lIns="91425" spcFirstLastPara="1" rIns="91425" wrap="square" tIns="91425">
            <a:spAutoFit/>
          </a:bodyPr>
          <a:lstStyle/>
          <a:p>
            <a:pPr indent="-355600" lvl="0" marL="914400" rtl="0" algn="l">
              <a:spcBef>
                <a:spcPts val="0"/>
              </a:spcBef>
              <a:spcAft>
                <a:spcPts val="0"/>
              </a:spcAft>
              <a:buClr>
                <a:schemeClr val="dk1"/>
              </a:buClr>
              <a:buSzPts val="2000"/>
              <a:buFont typeface="Calibri"/>
              <a:buChar char="●"/>
            </a:pPr>
            <a:r>
              <a:rPr lang="en" sz="2000">
                <a:solidFill>
                  <a:schemeClr val="dk1"/>
                </a:solidFill>
                <a:latin typeface="Calibri"/>
                <a:ea typeface="Calibri"/>
                <a:cs typeface="Calibri"/>
                <a:sym typeface="Calibri"/>
              </a:rPr>
              <a:t>God calls us to be </a:t>
            </a:r>
            <a:r>
              <a:rPr lang="en" sz="2000">
                <a:solidFill>
                  <a:schemeClr val="dk1"/>
                </a:solidFill>
                <a:latin typeface="Calibri"/>
                <a:ea typeface="Calibri"/>
                <a:cs typeface="Calibri"/>
                <a:sym typeface="Calibri"/>
              </a:rPr>
              <a:t>____</a:t>
            </a:r>
            <a:r>
              <a:rPr lang="en" sz="2000">
                <a:solidFill>
                  <a:schemeClr val="dk1"/>
                </a:solidFill>
                <a:latin typeface="Calibri"/>
                <a:ea typeface="Calibri"/>
                <a:cs typeface="Calibri"/>
                <a:sym typeface="Calibri"/>
              </a:rPr>
              <a:t>________ with our time, prioritizing what truly matters.</a:t>
            </a:r>
            <a:endParaRPr sz="2000">
              <a:solidFill>
                <a:schemeClr val="dk1"/>
              </a:solidFill>
              <a:latin typeface="Cambria"/>
              <a:ea typeface="Cambria"/>
              <a:cs typeface="Cambria"/>
              <a:sym typeface="Cambria"/>
            </a:endParaRPr>
          </a:p>
        </p:txBody>
      </p:sp>
      <p:sp>
        <p:nvSpPr>
          <p:cNvPr id="78" name="Google Shape;78;p14"/>
          <p:cNvSpPr txBox="1"/>
          <p:nvPr/>
        </p:nvSpPr>
        <p:spPr>
          <a:xfrm>
            <a:off x="4073108" y="2756856"/>
            <a:ext cx="1230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saved</a:t>
            </a:r>
            <a:endParaRPr b="1" i="0" sz="2000" u="none" cap="none" strike="noStrike">
              <a:solidFill>
                <a:schemeClr val="dk1"/>
              </a:solidFill>
              <a:latin typeface="Arial"/>
              <a:ea typeface="Arial"/>
              <a:cs typeface="Arial"/>
              <a:sym typeface="Arial"/>
            </a:endParaRPr>
          </a:p>
        </p:txBody>
      </p:sp>
      <p:sp>
        <p:nvSpPr>
          <p:cNvPr id="79" name="Google Shape;79;p14"/>
          <p:cNvSpPr txBox="1"/>
          <p:nvPr/>
        </p:nvSpPr>
        <p:spPr>
          <a:xfrm>
            <a:off x="5698673" y="3380250"/>
            <a:ext cx="1512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value</a:t>
            </a:r>
            <a:endParaRPr b="1" i="0" sz="2000" u="none" cap="none" strike="noStrike">
              <a:solidFill>
                <a:schemeClr val="dk1"/>
              </a:solidFill>
              <a:latin typeface="Arial"/>
              <a:ea typeface="Arial"/>
              <a:cs typeface="Arial"/>
              <a:sym typeface="Arial"/>
            </a:endParaRPr>
          </a:p>
        </p:txBody>
      </p:sp>
      <p:sp>
        <p:nvSpPr>
          <p:cNvPr id="80" name="Google Shape;80;p14"/>
          <p:cNvSpPr txBox="1"/>
          <p:nvPr/>
        </p:nvSpPr>
        <p:spPr>
          <a:xfrm>
            <a:off x="2992572" y="3930800"/>
            <a:ext cx="17853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intentional</a:t>
            </a:r>
            <a:endParaRPr b="1" i="0" sz="20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4" name="Shape 84"/>
        <p:cNvGrpSpPr/>
        <p:nvPr/>
      </p:nvGrpSpPr>
      <p:grpSpPr>
        <a:xfrm>
          <a:off x="0" y="0"/>
          <a:ext cx="0" cy="0"/>
          <a:chOff x="0" y="0"/>
          <a:chExt cx="0" cy="0"/>
        </a:xfrm>
      </p:grpSpPr>
      <p:sp>
        <p:nvSpPr>
          <p:cNvPr id="85" name="Google Shape;85;p15"/>
          <p:cNvSpPr/>
          <p:nvPr/>
        </p:nvSpPr>
        <p:spPr>
          <a:xfrm>
            <a:off x="478425" y="1278050"/>
            <a:ext cx="8226600" cy="3761700"/>
          </a:xfrm>
          <a:prstGeom prst="rect">
            <a:avLst/>
          </a:prstGeom>
          <a:solidFill>
            <a:srgbClr val="F3CE77">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rgbClr val="FFFFFF"/>
              </a:solidFill>
              <a:latin typeface="Arial"/>
              <a:ea typeface="Arial"/>
              <a:cs typeface="Arial"/>
              <a:sym typeface="Arial"/>
            </a:endParaRPr>
          </a:p>
        </p:txBody>
      </p:sp>
      <p:sp>
        <p:nvSpPr>
          <p:cNvPr id="86" name="Google Shape;86;p15"/>
          <p:cNvSpPr txBox="1"/>
          <p:nvPr/>
        </p:nvSpPr>
        <p:spPr>
          <a:xfrm>
            <a:off x="549219" y="1669662"/>
            <a:ext cx="7780200" cy="523200"/>
          </a:xfrm>
          <a:prstGeom prst="rect">
            <a:avLst/>
          </a:prstGeom>
          <a:noFill/>
          <a:ln>
            <a:noFill/>
          </a:ln>
        </p:spPr>
        <p:txBody>
          <a:bodyPr anchorCtr="0" anchor="t" bIns="45700" lIns="91425" spcFirstLastPara="1" rIns="91425" wrap="square" tIns="45700">
            <a:spAutoFit/>
          </a:bodyPr>
          <a:lstStyle/>
          <a:p>
            <a:pPr indent="0" lvl="0" marL="457200" rtl="0" algn="l">
              <a:lnSpc>
                <a:spcPct val="115000"/>
              </a:lnSpc>
              <a:spcBef>
                <a:spcPts val="1000"/>
              </a:spcBef>
              <a:spcAft>
                <a:spcPts val="0"/>
              </a:spcAft>
              <a:buNone/>
            </a:pPr>
            <a:r>
              <a:rPr b="1" i="1" lang="en" sz="2800">
                <a:solidFill>
                  <a:schemeClr val="dk1"/>
                </a:solidFill>
                <a:latin typeface="Calibri"/>
                <a:ea typeface="Calibri"/>
                <a:cs typeface="Calibri"/>
                <a:sym typeface="Calibri"/>
              </a:rPr>
              <a:t>2.  </a:t>
            </a:r>
            <a:r>
              <a:rPr b="1" lang="en" sz="2800">
                <a:solidFill>
                  <a:schemeClr val="dk1"/>
                </a:solidFill>
                <a:latin typeface="Calibri"/>
                <a:ea typeface="Calibri"/>
                <a:cs typeface="Calibri"/>
                <a:sym typeface="Calibri"/>
              </a:rPr>
              <a:t>Talents: Are We Serving with Excellence?</a:t>
            </a:r>
            <a:endParaRPr sz="2800">
              <a:solidFill>
                <a:srgbClr val="FFFFFF"/>
              </a:solidFill>
            </a:endParaRPr>
          </a:p>
        </p:txBody>
      </p:sp>
      <p:sp>
        <p:nvSpPr>
          <p:cNvPr id="87" name="Google Shape;87;p15"/>
          <p:cNvSpPr txBox="1"/>
          <p:nvPr/>
        </p:nvSpPr>
        <p:spPr>
          <a:xfrm>
            <a:off x="4996198" y="2713350"/>
            <a:ext cx="1581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personal</a:t>
            </a:r>
            <a:endParaRPr b="1" i="0" sz="2000" u="none" cap="none" strike="noStrike">
              <a:solidFill>
                <a:schemeClr val="dk1"/>
              </a:solidFill>
              <a:latin typeface="Arial"/>
              <a:ea typeface="Arial"/>
              <a:cs typeface="Arial"/>
              <a:sym typeface="Arial"/>
            </a:endParaRPr>
          </a:p>
        </p:txBody>
      </p:sp>
      <p:sp>
        <p:nvSpPr>
          <p:cNvPr id="88" name="Google Shape;88;p15"/>
          <p:cNvSpPr txBox="1"/>
          <p:nvPr/>
        </p:nvSpPr>
        <p:spPr>
          <a:xfrm>
            <a:off x="473025" y="1278050"/>
            <a:ext cx="49971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solidFill>
                  <a:schemeClr val="dk1"/>
                </a:solidFill>
                <a:latin typeface="Calibri"/>
                <a:ea typeface="Calibri"/>
                <a:cs typeface="Calibri"/>
                <a:sym typeface="Calibri"/>
              </a:rPr>
              <a:t>Time, Talent, Treasures</a:t>
            </a:r>
            <a:endParaRPr b="1" sz="2000">
              <a:solidFill>
                <a:schemeClr val="dk1"/>
              </a:solidFill>
              <a:latin typeface="Calibri"/>
              <a:ea typeface="Calibri"/>
              <a:cs typeface="Calibri"/>
              <a:sym typeface="Calibri"/>
            </a:endParaRPr>
          </a:p>
        </p:txBody>
      </p:sp>
      <p:sp>
        <p:nvSpPr>
          <p:cNvPr id="89" name="Google Shape;89;p15"/>
          <p:cNvSpPr txBox="1"/>
          <p:nvPr/>
        </p:nvSpPr>
        <p:spPr>
          <a:xfrm>
            <a:off x="1061025" y="2047650"/>
            <a:ext cx="7571700" cy="681000"/>
          </a:xfrm>
          <a:prstGeom prst="rect">
            <a:avLst/>
          </a:prstGeom>
          <a:noFill/>
          <a:ln>
            <a:noFill/>
          </a:ln>
        </p:spPr>
        <p:txBody>
          <a:bodyPr anchorCtr="0" anchor="t" bIns="91425" lIns="91425" spcFirstLastPara="1" rIns="91425" wrap="square" tIns="91425">
            <a:spAutoFit/>
          </a:bodyPr>
          <a:lstStyle/>
          <a:p>
            <a:pPr indent="0" lvl="0" marL="0" marR="457200" rtl="0" algn="l">
              <a:lnSpc>
                <a:spcPct val="115000"/>
              </a:lnSpc>
              <a:spcBef>
                <a:spcPts val="0"/>
              </a:spcBef>
              <a:spcAft>
                <a:spcPts val="1000"/>
              </a:spcAft>
              <a:buNone/>
            </a:pPr>
            <a:r>
              <a:rPr lang="en" sz="1500">
                <a:solidFill>
                  <a:schemeClr val="dk1"/>
                </a:solidFill>
                <a:latin typeface="Calibri"/>
                <a:ea typeface="Calibri"/>
                <a:cs typeface="Calibri"/>
                <a:sym typeface="Calibri"/>
              </a:rPr>
              <a:t>1 Peter 4:10 – “Each of you should use whatever gift you have received to serve others, as faithful stewards of God’s grace in its various forms.”</a:t>
            </a:r>
            <a:endParaRPr sz="1500">
              <a:solidFill>
                <a:schemeClr val="dk1"/>
              </a:solidFill>
              <a:latin typeface="Calibri"/>
              <a:ea typeface="Calibri"/>
              <a:cs typeface="Calibri"/>
              <a:sym typeface="Calibri"/>
            </a:endParaRPr>
          </a:p>
        </p:txBody>
      </p:sp>
      <p:sp>
        <p:nvSpPr>
          <p:cNvPr id="90" name="Google Shape;90;p15"/>
          <p:cNvSpPr txBox="1"/>
          <p:nvPr/>
        </p:nvSpPr>
        <p:spPr>
          <a:xfrm>
            <a:off x="473025" y="2677650"/>
            <a:ext cx="8011200" cy="800400"/>
          </a:xfrm>
          <a:prstGeom prst="rect">
            <a:avLst/>
          </a:prstGeom>
          <a:noFill/>
          <a:ln>
            <a:noFill/>
          </a:ln>
        </p:spPr>
        <p:txBody>
          <a:bodyPr anchorCtr="0" anchor="t" bIns="91425" lIns="91425" spcFirstLastPara="1" rIns="91425" wrap="square" tIns="91425">
            <a:spAutoFit/>
          </a:bodyPr>
          <a:lstStyle/>
          <a:p>
            <a:pPr indent="-355600" lvl="0" marL="914400" rtl="0" algn="l">
              <a:spcBef>
                <a:spcPts val="0"/>
              </a:spcBef>
              <a:spcAft>
                <a:spcPts val="0"/>
              </a:spcAft>
              <a:buClr>
                <a:schemeClr val="dk1"/>
              </a:buClr>
              <a:buSzPts val="2000"/>
              <a:buFont typeface="Calibri"/>
              <a:buChar char="●"/>
            </a:pPr>
            <a:r>
              <a:rPr lang="en" sz="2000">
                <a:solidFill>
                  <a:schemeClr val="dk1"/>
                </a:solidFill>
                <a:latin typeface="Calibri"/>
                <a:ea typeface="Calibri"/>
                <a:cs typeface="Calibri"/>
                <a:sym typeface="Calibri"/>
              </a:rPr>
              <a:t>Our talents are given to us not for __________ gain, but to __________ others and glorify God</a:t>
            </a:r>
            <a:endParaRPr sz="2000">
              <a:solidFill>
                <a:schemeClr val="dk1"/>
              </a:solidFill>
              <a:latin typeface="Calibri"/>
              <a:ea typeface="Calibri"/>
              <a:cs typeface="Calibri"/>
              <a:sym typeface="Calibri"/>
            </a:endParaRPr>
          </a:p>
        </p:txBody>
      </p:sp>
      <p:sp>
        <p:nvSpPr>
          <p:cNvPr id="91" name="Google Shape;91;p15"/>
          <p:cNvSpPr txBox="1"/>
          <p:nvPr/>
        </p:nvSpPr>
        <p:spPr>
          <a:xfrm>
            <a:off x="1490998" y="3018150"/>
            <a:ext cx="1581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serve</a:t>
            </a:r>
            <a:endParaRPr b="1" i="0" sz="2000" u="none" cap="none" strike="noStrike">
              <a:solidFill>
                <a:schemeClr val="dk1"/>
              </a:solidFill>
              <a:latin typeface="Arial"/>
              <a:ea typeface="Arial"/>
              <a:cs typeface="Arial"/>
              <a:sym typeface="Arial"/>
            </a:endParaRPr>
          </a:p>
        </p:txBody>
      </p:sp>
      <p:sp>
        <p:nvSpPr>
          <p:cNvPr id="92" name="Google Shape;92;p15"/>
          <p:cNvSpPr txBox="1"/>
          <p:nvPr/>
        </p:nvSpPr>
        <p:spPr>
          <a:xfrm>
            <a:off x="473025" y="3440575"/>
            <a:ext cx="8083500" cy="1236600"/>
          </a:xfrm>
          <a:prstGeom prst="rect">
            <a:avLst/>
          </a:prstGeom>
          <a:noFill/>
          <a:ln>
            <a:noFill/>
          </a:ln>
        </p:spPr>
        <p:txBody>
          <a:bodyPr anchorCtr="0" anchor="t" bIns="91425" lIns="91425" spcFirstLastPara="1" rIns="91425" wrap="square" tIns="91425">
            <a:spAutoFit/>
          </a:bodyPr>
          <a:lstStyle/>
          <a:p>
            <a:pPr indent="-355600" lvl="0" marL="914400" rtl="0" algn="l">
              <a:spcBef>
                <a:spcPts val="0"/>
              </a:spcBef>
              <a:spcAft>
                <a:spcPts val="0"/>
              </a:spcAft>
              <a:buClr>
                <a:schemeClr val="dk1"/>
              </a:buClr>
              <a:buSzPts val="2000"/>
              <a:buFont typeface="Calibri"/>
              <a:buChar char="●"/>
            </a:pPr>
            <a:r>
              <a:rPr lang="en" sz="2000">
                <a:solidFill>
                  <a:schemeClr val="dk1"/>
                </a:solidFill>
                <a:latin typeface="Calibri"/>
                <a:ea typeface="Calibri"/>
                <a:cs typeface="Calibri"/>
                <a:sym typeface="Calibri"/>
              </a:rPr>
              <a:t>When we don’t use our gifts, we are </a:t>
            </a:r>
            <a:r>
              <a:rPr lang="en" sz="2000">
                <a:solidFill>
                  <a:schemeClr val="dk1"/>
                </a:solidFill>
                <a:latin typeface="Calibri"/>
                <a:ea typeface="Calibri"/>
                <a:cs typeface="Calibri"/>
                <a:sym typeface="Calibri"/>
              </a:rPr>
              <a:t>____</a:t>
            </a:r>
            <a:r>
              <a:rPr lang="en" sz="2000">
                <a:solidFill>
                  <a:schemeClr val="dk1"/>
                </a:solidFill>
                <a:latin typeface="Calibri"/>
                <a:ea typeface="Calibri"/>
                <a:cs typeface="Calibri"/>
                <a:sym typeface="Calibri"/>
              </a:rPr>
              <a:t>________ what God has entrusted to us.</a:t>
            </a:r>
            <a:endParaRPr sz="2000">
              <a:solidFill>
                <a:schemeClr val="dk1"/>
              </a:solidFill>
              <a:latin typeface="Calibri"/>
              <a:ea typeface="Calibri"/>
              <a:cs typeface="Calibri"/>
              <a:sym typeface="Calibri"/>
            </a:endParaRPr>
          </a:p>
          <a:p>
            <a:pPr indent="0" lvl="0" marL="457200" rtl="0" algn="l">
              <a:lnSpc>
                <a:spcPct val="115000"/>
              </a:lnSpc>
              <a:spcBef>
                <a:spcPts val="1000"/>
              </a:spcBef>
              <a:spcAft>
                <a:spcPts val="1000"/>
              </a:spcAft>
              <a:buNone/>
            </a:pPr>
            <a:r>
              <a:t/>
            </a:r>
            <a:endParaRPr sz="2000">
              <a:solidFill>
                <a:schemeClr val="dk1"/>
              </a:solidFill>
              <a:latin typeface="Calibri"/>
              <a:ea typeface="Calibri"/>
              <a:cs typeface="Calibri"/>
              <a:sym typeface="Calibri"/>
            </a:endParaRPr>
          </a:p>
        </p:txBody>
      </p:sp>
      <p:sp>
        <p:nvSpPr>
          <p:cNvPr id="93" name="Google Shape;93;p15"/>
          <p:cNvSpPr txBox="1"/>
          <p:nvPr/>
        </p:nvSpPr>
        <p:spPr>
          <a:xfrm>
            <a:off x="5266451" y="3440575"/>
            <a:ext cx="23823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neglecting</a:t>
            </a:r>
            <a:endParaRPr b="1" i="0" sz="2000" u="none" cap="none" strike="noStrike">
              <a:solidFill>
                <a:schemeClr val="dk1"/>
              </a:solidFill>
              <a:latin typeface="Arial"/>
              <a:ea typeface="Arial"/>
              <a:cs typeface="Arial"/>
              <a:sym typeface="Arial"/>
            </a:endParaRPr>
          </a:p>
        </p:txBody>
      </p:sp>
      <p:sp>
        <p:nvSpPr>
          <p:cNvPr id="94" name="Google Shape;94;p15"/>
          <p:cNvSpPr txBox="1"/>
          <p:nvPr/>
        </p:nvSpPr>
        <p:spPr>
          <a:xfrm>
            <a:off x="5031426" y="4196350"/>
            <a:ext cx="10476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offer</a:t>
            </a:r>
            <a:endParaRPr b="1" i="0" sz="2000" u="none" cap="none" strike="noStrike">
              <a:solidFill>
                <a:schemeClr val="dk1"/>
              </a:solidFill>
              <a:latin typeface="Arial"/>
              <a:ea typeface="Arial"/>
              <a:cs typeface="Arial"/>
              <a:sym typeface="Arial"/>
            </a:endParaRPr>
          </a:p>
        </p:txBody>
      </p:sp>
      <p:sp>
        <p:nvSpPr>
          <p:cNvPr id="95" name="Google Shape;95;p15"/>
          <p:cNvSpPr txBox="1"/>
          <p:nvPr/>
        </p:nvSpPr>
        <p:spPr>
          <a:xfrm>
            <a:off x="6522300" y="1201850"/>
            <a:ext cx="2137800" cy="4926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000"/>
              </a:spcAft>
              <a:buNone/>
            </a:pPr>
            <a:r>
              <a:rPr b="1" lang="en" sz="2000">
                <a:solidFill>
                  <a:schemeClr val="dk1"/>
                </a:solidFill>
                <a:latin typeface="Calibri"/>
                <a:ea typeface="Calibri"/>
                <a:cs typeface="Calibri"/>
                <a:sym typeface="Calibri"/>
              </a:rPr>
              <a:t>Ephesians 5:15-16</a:t>
            </a:r>
            <a:endParaRPr sz="2000">
              <a:solidFill>
                <a:schemeClr val="dk1"/>
              </a:solidFill>
              <a:latin typeface="Calibri"/>
              <a:ea typeface="Calibri"/>
              <a:cs typeface="Calibri"/>
              <a:sym typeface="Calibri"/>
            </a:endParaRPr>
          </a:p>
        </p:txBody>
      </p:sp>
      <p:sp>
        <p:nvSpPr>
          <p:cNvPr id="96" name="Google Shape;96;p15"/>
          <p:cNvSpPr txBox="1"/>
          <p:nvPr/>
        </p:nvSpPr>
        <p:spPr>
          <a:xfrm>
            <a:off x="473025" y="4202575"/>
            <a:ext cx="8083500" cy="800400"/>
          </a:xfrm>
          <a:prstGeom prst="rect">
            <a:avLst/>
          </a:prstGeom>
          <a:noFill/>
          <a:ln>
            <a:noFill/>
          </a:ln>
        </p:spPr>
        <p:txBody>
          <a:bodyPr anchorCtr="0" anchor="t" bIns="91425" lIns="91425" spcFirstLastPara="1" rIns="91425" wrap="square" tIns="91425">
            <a:spAutoFit/>
          </a:bodyPr>
          <a:lstStyle/>
          <a:p>
            <a:pPr indent="-355600" lvl="0" marL="914400" rtl="0" algn="l">
              <a:spcBef>
                <a:spcPts val="0"/>
              </a:spcBef>
              <a:spcAft>
                <a:spcPts val="0"/>
              </a:spcAft>
              <a:buClr>
                <a:schemeClr val="dk1"/>
              </a:buClr>
              <a:buSzPts val="2000"/>
              <a:buFont typeface="Calibri"/>
              <a:buChar char="●"/>
            </a:pPr>
            <a:r>
              <a:rPr lang="en" sz="2000">
                <a:solidFill>
                  <a:schemeClr val="dk1"/>
                </a:solidFill>
                <a:latin typeface="Calibri"/>
                <a:ea typeface="Calibri"/>
                <a:cs typeface="Calibri"/>
                <a:sym typeface="Calibri"/>
              </a:rPr>
              <a:t>We should develop our gifts and __________ them back to God in service.</a:t>
            </a:r>
            <a:endParaRPr sz="20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0" name="Shape 100"/>
        <p:cNvGrpSpPr/>
        <p:nvPr/>
      </p:nvGrpSpPr>
      <p:grpSpPr>
        <a:xfrm>
          <a:off x="0" y="0"/>
          <a:ext cx="0" cy="0"/>
          <a:chOff x="0" y="0"/>
          <a:chExt cx="0" cy="0"/>
        </a:xfrm>
      </p:grpSpPr>
      <p:sp>
        <p:nvSpPr>
          <p:cNvPr id="101" name="Google Shape;101;p16"/>
          <p:cNvSpPr/>
          <p:nvPr/>
        </p:nvSpPr>
        <p:spPr>
          <a:xfrm>
            <a:off x="478425" y="1278050"/>
            <a:ext cx="8226600" cy="3761700"/>
          </a:xfrm>
          <a:prstGeom prst="rect">
            <a:avLst/>
          </a:prstGeom>
          <a:solidFill>
            <a:srgbClr val="F3CE77">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2" name="Google Shape;102;p16"/>
          <p:cNvSpPr txBox="1"/>
          <p:nvPr/>
        </p:nvSpPr>
        <p:spPr>
          <a:xfrm>
            <a:off x="549219" y="1593462"/>
            <a:ext cx="7780200" cy="523200"/>
          </a:xfrm>
          <a:prstGeom prst="rect">
            <a:avLst/>
          </a:prstGeom>
          <a:noFill/>
          <a:ln>
            <a:noFill/>
          </a:ln>
        </p:spPr>
        <p:txBody>
          <a:bodyPr anchorCtr="0" anchor="t" bIns="45700" lIns="91425" spcFirstLastPara="1" rIns="91425" wrap="square" tIns="45700">
            <a:spAutoFit/>
          </a:bodyPr>
          <a:lstStyle/>
          <a:p>
            <a:pPr indent="0" lvl="0" marL="457200" rtl="0" algn="l">
              <a:lnSpc>
                <a:spcPct val="115000"/>
              </a:lnSpc>
              <a:spcBef>
                <a:spcPts val="1000"/>
              </a:spcBef>
              <a:spcAft>
                <a:spcPts val="0"/>
              </a:spcAft>
              <a:buNone/>
            </a:pPr>
            <a:r>
              <a:rPr b="1" i="1" lang="en" sz="2800">
                <a:solidFill>
                  <a:schemeClr val="dk1"/>
                </a:solidFill>
                <a:latin typeface="Calibri"/>
                <a:ea typeface="Calibri"/>
                <a:cs typeface="Calibri"/>
                <a:sym typeface="Calibri"/>
              </a:rPr>
              <a:t>3. </a:t>
            </a:r>
            <a:r>
              <a:rPr b="1" lang="en" sz="2800">
                <a:solidFill>
                  <a:schemeClr val="dk1"/>
                </a:solidFill>
                <a:latin typeface="Calibri"/>
                <a:ea typeface="Calibri"/>
                <a:cs typeface="Calibri"/>
                <a:sym typeface="Calibri"/>
              </a:rPr>
              <a:t>Treasures: Do We Worship God or Wealth?</a:t>
            </a:r>
            <a:endParaRPr b="1" sz="2800">
              <a:solidFill>
                <a:srgbClr val="FFFFFF"/>
              </a:solidFill>
            </a:endParaRPr>
          </a:p>
        </p:txBody>
      </p:sp>
      <p:sp>
        <p:nvSpPr>
          <p:cNvPr id="103" name="Google Shape;103;p16"/>
          <p:cNvSpPr txBox="1"/>
          <p:nvPr/>
        </p:nvSpPr>
        <p:spPr>
          <a:xfrm>
            <a:off x="473025" y="1201850"/>
            <a:ext cx="49971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solidFill>
                  <a:schemeClr val="dk1"/>
                </a:solidFill>
                <a:latin typeface="Calibri"/>
                <a:ea typeface="Calibri"/>
                <a:cs typeface="Calibri"/>
                <a:sym typeface="Calibri"/>
              </a:rPr>
              <a:t>Time, Talent, Treasures</a:t>
            </a:r>
            <a:endParaRPr b="1" sz="2000">
              <a:solidFill>
                <a:schemeClr val="dk1"/>
              </a:solidFill>
              <a:latin typeface="Calibri"/>
              <a:ea typeface="Calibri"/>
              <a:cs typeface="Calibri"/>
              <a:sym typeface="Calibri"/>
            </a:endParaRPr>
          </a:p>
        </p:txBody>
      </p:sp>
      <p:sp>
        <p:nvSpPr>
          <p:cNvPr id="104" name="Google Shape;104;p16"/>
          <p:cNvSpPr txBox="1"/>
          <p:nvPr/>
        </p:nvSpPr>
        <p:spPr>
          <a:xfrm>
            <a:off x="664075" y="2026050"/>
            <a:ext cx="7836900" cy="615000"/>
          </a:xfrm>
          <a:prstGeom prst="rect">
            <a:avLst/>
          </a:prstGeom>
          <a:noFill/>
          <a:ln>
            <a:noFill/>
          </a:ln>
        </p:spPr>
        <p:txBody>
          <a:bodyPr anchorCtr="0" anchor="t" bIns="91425" lIns="91425" spcFirstLastPara="1" rIns="91425" wrap="square" tIns="91425">
            <a:spAutoFit/>
          </a:bodyPr>
          <a:lstStyle/>
          <a:p>
            <a:pPr indent="0" lvl="0" marL="457200" marR="457200" rtl="0" algn="l">
              <a:lnSpc>
                <a:spcPct val="115000"/>
              </a:lnSpc>
              <a:spcBef>
                <a:spcPts val="0"/>
              </a:spcBef>
              <a:spcAft>
                <a:spcPts val="1000"/>
              </a:spcAft>
              <a:buNone/>
            </a:pPr>
            <a:r>
              <a:rPr lang="en" sz="1300">
                <a:solidFill>
                  <a:schemeClr val="dk1"/>
                </a:solidFill>
                <a:latin typeface="Calibri"/>
                <a:ea typeface="Calibri"/>
                <a:cs typeface="Calibri"/>
                <a:sym typeface="Calibri"/>
              </a:rPr>
              <a:t>Matthew 6:24 – “No one can serve two masters. Either you will hate the one and love the other, or you will be devoted to the one and despise the other. You cannot serve both God and money.”</a:t>
            </a:r>
            <a:endParaRPr sz="1300">
              <a:latin typeface="Calibri"/>
              <a:ea typeface="Calibri"/>
              <a:cs typeface="Calibri"/>
              <a:sym typeface="Calibri"/>
            </a:endParaRPr>
          </a:p>
        </p:txBody>
      </p:sp>
      <p:sp>
        <p:nvSpPr>
          <p:cNvPr id="105" name="Google Shape;105;p16"/>
          <p:cNvSpPr txBox="1"/>
          <p:nvPr/>
        </p:nvSpPr>
        <p:spPr>
          <a:xfrm>
            <a:off x="418625" y="2711000"/>
            <a:ext cx="7836900" cy="492600"/>
          </a:xfrm>
          <a:prstGeom prst="rect">
            <a:avLst/>
          </a:prstGeom>
          <a:noFill/>
          <a:ln>
            <a:noFill/>
          </a:ln>
        </p:spPr>
        <p:txBody>
          <a:bodyPr anchorCtr="0" anchor="t" bIns="91425" lIns="91425" spcFirstLastPara="1" rIns="91425" wrap="square" tIns="91425">
            <a:spAutoFit/>
          </a:bodyPr>
          <a:lstStyle/>
          <a:p>
            <a:pPr indent="-355600" lvl="0" marL="914400" rtl="0" algn="l">
              <a:spcBef>
                <a:spcPts val="0"/>
              </a:spcBef>
              <a:spcAft>
                <a:spcPts val="0"/>
              </a:spcAft>
              <a:buClr>
                <a:schemeClr val="dk1"/>
              </a:buClr>
              <a:buSzPts val="2000"/>
              <a:buFont typeface="Calibri"/>
              <a:buChar char="●"/>
            </a:pPr>
            <a:r>
              <a:rPr lang="en" sz="2000">
                <a:solidFill>
                  <a:schemeClr val="dk1"/>
                </a:solidFill>
                <a:latin typeface="Calibri"/>
                <a:ea typeface="Calibri"/>
                <a:cs typeface="Calibri"/>
                <a:sym typeface="Calibri"/>
              </a:rPr>
              <a:t>Money is a tool, not a __________ to be worshiped.</a:t>
            </a:r>
            <a:endParaRPr sz="2000">
              <a:solidFill>
                <a:schemeClr val="dk1"/>
              </a:solidFill>
              <a:latin typeface="Calibri"/>
              <a:ea typeface="Calibri"/>
              <a:cs typeface="Calibri"/>
              <a:sym typeface="Calibri"/>
            </a:endParaRPr>
          </a:p>
        </p:txBody>
      </p:sp>
      <p:sp>
        <p:nvSpPr>
          <p:cNvPr id="106" name="Google Shape;106;p16"/>
          <p:cNvSpPr txBox="1"/>
          <p:nvPr/>
        </p:nvSpPr>
        <p:spPr>
          <a:xfrm>
            <a:off x="3743233" y="2710988"/>
            <a:ext cx="1230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master</a:t>
            </a:r>
            <a:endParaRPr b="1" i="0" sz="2000" u="none" cap="none" strike="noStrike">
              <a:solidFill>
                <a:schemeClr val="dk1"/>
              </a:solidFill>
              <a:latin typeface="Arial"/>
              <a:ea typeface="Arial"/>
              <a:cs typeface="Arial"/>
              <a:sym typeface="Arial"/>
            </a:endParaRPr>
          </a:p>
        </p:txBody>
      </p:sp>
      <p:sp>
        <p:nvSpPr>
          <p:cNvPr id="107" name="Google Shape;107;p16"/>
          <p:cNvSpPr txBox="1"/>
          <p:nvPr/>
        </p:nvSpPr>
        <p:spPr>
          <a:xfrm>
            <a:off x="854025" y="3492200"/>
            <a:ext cx="8011200" cy="492600"/>
          </a:xfrm>
          <a:prstGeom prst="rect">
            <a:avLst/>
          </a:prstGeom>
          <a:noFill/>
          <a:ln>
            <a:noFill/>
          </a:ln>
        </p:spPr>
        <p:txBody>
          <a:bodyPr anchorCtr="0" anchor="t" bIns="91425" lIns="91425" spcFirstLastPara="1" rIns="91425" wrap="square" tIns="91425">
            <a:spAutoFit/>
          </a:bodyPr>
          <a:lstStyle/>
          <a:p>
            <a:pPr indent="-355600" lvl="0" marL="457200" rtl="0" algn="l">
              <a:spcBef>
                <a:spcPts val="0"/>
              </a:spcBef>
              <a:spcAft>
                <a:spcPts val="0"/>
              </a:spcAft>
              <a:buClr>
                <a:schemeClr val="dk1"/>
              </a:buClr>
              <a:buSzPts val="2000"/>
              <a:buFont typeface="Calibri"/>
              <a:buChar char="●"/>
            </a:pPr>
            <a:r>
              <a:rPr lang="en" sz="2000">
                <a:solidFill>
                  <a:schemeClr val="dk1"/>
                </a:solidFill>
                <a:latin typeface="Calibri"/>
                <a:ea typeface="Calibri"/>
                <a:cs typeface="Calibri"/>
                <a:sym typeface="Calibri"/>
              </a:rPr>
              <a:t>How we handle our finances reveals the __________ of our heart.</a:t>
            </a:r>
            <a:endParaRPr sz="2000">
              <a:solidFill>
                <a:schemeClr val="dk1"/>
              </a:solidFill>
              <a:latin typeface="Calibri"/>
              <a:ea typeface="Calibri"/>
              <a:cs typeface="Calibri"/>
              <a:sym typeface="Calibri"/>
            </a:endParaRPr>
          </a:p>
        </p:txBody>
      </p:sp>
      <p:sp>
        <p:nvSpPr>
          <p:cNvPr id="108" name="Google Shape;108;p16"/>
          <p:cNvSpPr txBox="1"/>
          <p:nvPr/>
        </p:nvSpPr>
        <p:spPr>
          <a:xfrm>
            <a:off x="5648225" y="3473000"/>
            <a:ext cx="11358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priority</a:t>
            </a:r>
            <a:endParaRPr b="1" i="0" sz="2000" u="none" cap="none" strike="noStrike">
              <a:solidFill>
                <a:schemeClr val="dk1"/>
              </a:solidFill>
              <a:latin typeface="Arial"/>
              <a:ea typeface="Arial"/>
              <a:cs typeface="Arial"/>
              <a:sym typeface="Arial"/>
            </a:endParaRPr>
          </a:p>
        </p:txBody>
      </p:sp>
      <p:sp>
        <p:nvSpPr>
          <p:cNvPr id="109" name="Google Shape;109;p16"/>
          <p:cNvSpPr txBox="1"/>
          <p:nvPr/>
        </p:nvSpPr>
        <p:spPr>
          <a:xfrm>
            <a:off x="854025" y="4253350"/>
            <a:ext cx="7943100" cy="492600"/>
          </a:xfrm>
          <a:prstGeom prst="rect">
            <a:avLst/>
          </a:prstGeom>
          <a:noFill/>
          <a:ln>
            <a:noFill/>
          </a:ln>
        </p:spPr>
        <p:txBody>
          <a:bodyPr anchorCtr="0" anchor="t" bIns="91425" lIns="91425" spcFirstLastPara="1" rIns="91425" wrap="square" tIns="91425">
            <a:spAutoFit/>
          </a:bodyPr>
          <a:lstStyle/>
          <a:p>
            <a:pPr indent="-355600" lvl="0" marL="457200" rtl="0" algn="l">
              <a:spcBef>
                <a:spcPts val="0"/>
              </a:spcBef>
              <a:spcAft>
                <a:spcPts val="0"/>
              </a:spcAft>
              <a:buClr>
                <a:schemeClr val="dk1"/>
              </a:buClr>
              <a:buSzPts val="2000"/>
              <a:buFont typeface="Calibri"/>
              <a:buChar char="●"/>
            </a:pPr>
            <a:r>
              <a:rPr lang="en" sz="2000">
                <a:solidFill>
                  <a:schemeClr val="dk1"/>
                </a:solidFill>
                <a:latin typeface="Calibri"/>
                <a:ea typeface="Calibri"/>
                <a:cs typeface="Calibri"/>
                <a:sym typeface="Calibri"/>
              </a:rPr>
              <a:t>Generosity is an act of _______ and faith in God’s provision.</a:t>
            </a:r>
            <a:endParaRPr b="1" sz="2000">
              <a:solidFill>
                <a:schemeClr val="dk1"/>
              </a:solidFill>
              <a:latin typeface="Calibri"/>
              <a:ea typeface="Calibri"/>
              <a:cs typeface="Calibri"/>
              <a:sym typeface="Calibri"/>
            </a:endParaRPr>
          </a:p>
        </p:txBody>
      </p:sp>
      <p:sp>
        <p:nvSpPr>
          <p:cNvPr id="110" name="Google Shape;110;p16"/>
          <p:cNvSpPr txBox="1"/>
          <p:nvPr/>
        </p:nvSpPr>
        <p:spPr>
          <a:xfrm>
            <a:off x="3824333" y="4273388"/>
            <a:ext cx="1230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trust</a:t>
            </a:r>
            <a:endParaRPr b="1" i="0" sz="2000" u="none" cap="none" strike="noStrike">
              <a:solidFill>
                <a:schemeClr val="dk1"/>
              </a:solidFill>
              <a:latin typeface="Arial"/>
              <a:ea typeface="Arial"/>
              <a:cs typeface="Arial"/>
              <a:sym typeface="Arial"/>
            </a:endParaRPr>
          </a:p>
        </p:txBody>
      </p:sp>
      <p:sp>
        <p:nvSpPr>
          <p:cNvPr id="111" name="Google Shape;111;p16"/>
          <p:cNvSpPr txBox="1"/>
          <p:nvPr/>
        </p:nvSpPr>
        <p:spPr>
          <a:xfrm>
            <a:off x="6522300" y="1201850"/>
            <a:ext cx="2137800" cy="4926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000"/>
              </a:spcAft>
              <a:buNone/>
            </a:pPr>
            <a:r>
              <a:rPr b="1" lang="en" sz="2000">
                <a:solidFill>
                  <a:schemeClr val="dk1"/>
                </a:solidFill>
                <a:latin typeface="Calibri"/>
                <a:ea typeface="Calibri"/>
                <a:cs typeface="Calibri"/>
                <a:sym typeface="Calibri"/>
              </a:rPr>
              <a:t>Ephesians 5:15-16</a:t>
            </a:r>
            <a:endParaRPr sz="20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5" name="Shape 115"/>
        <p:cNvGrpSpPr/>
        <p:nvPr/>
      </p:nvGrpSpPr>
      <p:grpSpPr>
        <a:xfrm>
          <a:off x="0" y="0"/>
          <a:ext cx="0" cy="0"/>
          <a:chOff x="0" y="0"/>
          <a:chExt cx="0" cy="0"/>
        </a:xfrm>
      </p:grpSpPr>
      <p:sp>
        <p:nvSpPr>
          <p:cNvPr id="116" name="Google Shape;116;p17"/>
          <p:cNvSpPr/>
          <p:nvPr/>
        </p:nvSpPr>
        <p:spPr>
          <a:xfrm>
            <a:off x="478425" y="1278050"/>
            <a:ext cx="8226600" cy="3761700"/>
          </a:xfrm>
          <a:prstGeom prst="rect">
            <a:avLst/>
          </a:prstGeom>
          <a:solidFill>
            <a:srgbClr val="F3CE77">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7" name="Google Shape;117;p17"/>
          <p:cNvSpPr txBox="1"/>
          <p:nvPr/>
        </p:nvSpPr>
        <p:spPr>
          <a:xfrm>
            <a:off x="478425" y="1974450"/>
            <a:ext cx="8226600" cy="10314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SzPts val="7200"/>
              <a:buNone/>
            </a:pPr>
            <a:r>
              <a:rPr b="1" lang="en" sz="6100">
                <a:solidFill>
                  <a:schemeClr val="dk1"/>
                </a:solidFill>
              </a:rPr>
              <a:t>Weekly Challenge</a:t>
            </a:r>
            <a:endParaRPr sz="2100">
              <a:solidFill>
                <a:schemeClr val="dk1"/>
              </a:solidFill>
            </a:endParaRPr>
          </a:p>
        </p:txBody>
      </p:sp>
      <p:sp>
        <p:nvSpPr>
          <p:cNvPr id="118" name="Google Shape;118;p17"/>
          <p:cNvSpPr txBox="1"/>
          <p:nvPr/>
        </p:nvSpPr>
        <p:spPr>
          <a:xfrm>
            <a:off x="473025" y="1201850"/>
            <a:ext cx="49971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solidFill>
                  <a:schemeClr val="dk1"/>
                </a:solidFill>
                <a:latin typeface="Calibri"/>
                <a:ea typeface="Calibri"/>
                <a:cs typeface="Calibri"/>
                <a:sym typeface="Calibri"/>
              </a:rPr>
              <a:t>Time, Talent, Treasures</a:t>
            </a:r>
            <a:endParaRPr b="1" sz="2000">
              <a:solidFill>
                <a:schemeClr val="dk1"/>
              </a:solidFill>
              <a:latin typeface="Calibri"/>
              <a:ea typeface="Calibri"/>
              <a:cs typeface="Calibri"/>
              <a:sym typeface="Calibri"/>
            </a:endParaRPr>
          </a:p>
        </p:txBody>
      </p:sp>
      <p:sp>
        <p:nvSpPr>
          <p:cNvPr id="119" name="Google Shape;119;p17"/>
          <p:cNvSpPr txBox="1"/>
          <p:nvPr/>
        </p:nvSpPr>
        <p:spPr>
          <a:xfrm>
            <a:off x="478425" y="3133450"/>
            <a:ext cx="8226600" cy="17238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Clr>
                <a:schemeClr val="dk1"/>
              </a:buClr>
              <a:buSzPts val="1100"/>
              <a:buFont typeface="Arial"/>
              <a:buNone/>
            </a:pPr>
            <a:r>
              <a:rPr b="1" lang="en" sz="2000">
                <a:solidFill>
                  <a:schemeClr val="dk1"/>
                </a:solidFill>
                <a:latin typeface="Cambria"/>
                <a:ea typeface="Cambria"/>
                <a:cs typeface="Cambria"/>
                <a:sym typeface="Cambria"/>
              </a:rPr>
              <a:t>Reflect</a:t>
            </a:r>
            <a:r>
              <a:rPr lang="en" sz="2000">
                <a:solidFill>
                  <a:schemeClr val="dk1"/>
                </a:solidFill>
                <a:latin typeface="Cambria"/>
                <a:ea typeface="Cambria"/>
                <a:cs typeface="Cambria"/>
                <a:sym typeface="Cambria"/>
              </a:rPr>
              <a:t> – How are you using your time, talents, and treasures?</a:t>
            </a:r>
            <a:br>
              <a:rPr lang="en" sz="2000">
                <a:solidFill>
                  <a:schemeClr val="dk1"/>
                </a:solidFill>
                <a:latin typeface="Cambria"/>
                <a:ea typeface="Cambria"/>
                <a:cs typeface="Cambria"/>
                <a:sym typeface="Cambria"/>
              </a:rPr>
            </a:br>
            <a:endParaRPr sz="2000">
              <a:solidFill>
                <a:schemeClr val="dk1"/>
              </a:solidFill>
              <a:latin typeface="Cambria"/>
              <a:ea typeface="Cambria"/>
              <a:cs typeface="Cambria"/>
              <a:sym typeface="Cambria"/>
            </a:endParaRPr>
          </a:p>
          <a:p>
            <a:pPr indent="0" lvl="0" marL="457200" rtl="0" algn="l">
              <a:spcBef>
                <a:spcPts val="0"/>
              </a:spcBef>
              <a:spcAft>
                <a:spcPts val="0"/>
              </a:spcAft>
              <a:buClr>
                <a:schemeClr val="dk1"/>
              </a:buClr>
              <a:buSzPts val="1100"/>
              <a:buFont typeface="Arial"/>
              <a:buNone/>
            </a:pPr>
            <a:r>
              <a:rPr b="1" lang="en" sz="2000">
                <a:solidFill>
                  <a:schemeClr val="dk1"/>
                </a:solidFill>
                <a:latin typeface="Cambria"/>
                <a:ea typeface="Cambria"/>
                <a:cs typeface="Cambria"/>
                <a:sym typeface="Cambria"/>
              </a:rPr>
              <a:t>Act</a:t>
            </a:r>
            <a:r>
              <a:rPr lang="en" sz="2000">
                <a:solidFill>
                  <a:schemeClr val="dk1"/>
                </a:solidFill>
                <a:latin typeface="Cambria"/>
                <a:ea typeface="Cambria"/>
                <a:cs typeface="Cambria"/>
                <a:sym typeface="Cambria"/>
              </a:rPr>
              <a:t> – Commit to improving one area this week.</a:t>
            </a:r>
            <a:br>
              <a:rPr lang="en" sz="2000">
                <a:solidFill>
                  <a:schemeClr val="dk1"/>
                </a:solidFill>
                <a:latin typeface="Cambria"/>
                <a:ea typeface="Cambria"/>
                <a:cs typeface="Cambria"/>
                <a:sym typeface="Cambria"/>
              </a:rPr>
            </a:br>
            <a:endParaRPr sz="2000">
              <a:solidFill>
                <a:schemeClr val="dk1"/>
              </a:solidFill>
              <a:latin typeface="Cambria"/>
              <a:ea typeface="Cambria"/>
              <a:cs typeface="Cambria"/>
              <a:sym typeface="Cambria"/>
            </a:endParaRPr>
          </a:p>
          <a:p>
            <a:pPr indent="0" lvl="0" marL="457200" rtl="0" algn="l">
              <a:spcBef>
                <a:spcPts val="0"/>
              </a:spcBef>
              <a:spcAft>
                <a:spcPts val="0"/>
              </a:spcAft>
              <a:buClr>
                <a:schemeClr val="dk1"/>
              </a:buClr>
              <a:buSzPts val="1100"/>
              <a:buFont typeface="Arial"/>
              <a:buNone/>
            </a:pPr>
            <a:r>
              <a:rPr b="1" lang="en" sz="2000">
                <a:solidFill>
                  <a:schemeClr val="dk1"/>
                </a:solidFill>
                <a:latin typeface="Cambria"/>
                <a:ea typeface="Cambria"/>
                <a:cs typeface="Cambria"/>
                <a:sym typeface="Cambria"/>
              </a:rPr>
              <a:t>Pray</a:t>
            </a:r>
            <a:r>
              <a:rPr lang="en" sz="2000">
                <a:solidFill>
                  <a:schemeClr val="dk1"/>
                </a:solidFill>
                <a:latin typeface="Cambria"/>
                <a:ea typeface="Cambria"/>
                <a:cs typeface="Cambria"/>
                <a:sym typeface="Cambria"/>
              </a:rPr>
              <a:t> – Ask God to help you be a better steward of all He has given you.</a:t>
            </a:r>
            <a:endParaRPr b="1" sz="2400">
              <a:solidFill>
                <a:schemeClr val="dk1"/>
              </a:solidFill>
            </a:endParaRPr>
          </a:p>
        </p:txBody>
      </p:sp>
      <p:sp>
        <p:nvSpPr>
          <p:cNvPr id="120" name="Google Shape;120;p17"/>
          <p:cNvSpPr txBox="1"/>
          <p:nvPr/>
        </p:nvSpPr>
        <p:spPr>
          <a:xfrm>
            <a:off x="6522300" y="1201850"/>
            <a:ext cx="2137800" cy="4926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000"/>
              </a:spcAft>
              <a:buNone/>
            </a:pPr>
            <a:r>
              <a:rPr b="1" lang="en" sz="2000">
                <a:solidFill>
                  <a:schemeClr val="dk1"/>
                </a:solidFill>
                <a:latin typeface="Calibri"/>
                <a:ea typeface="Calibri"/>
                <a:cs typeface="Calibri"/>
                <a:sym typeface="Calibri"/>
              </a:rPr>
              <a:t>Ephesians 5:15-16</a:t>
            </a:r>
            <a:endParaRPr sz="20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