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0" Type="http://schemas.openxmlformats.org/officeDocument/2006/relationships/slide" Target="slides/slide5.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3326e6b0c20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3326e6b0c20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3326e6b0c20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3326e6b0c20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3326e6b0c20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3326e6b0c20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3326e6b0c20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3326e6b0c20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3" name="Google Shape;13;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8" name="Google Shape;48;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7" name="Google Shape;17;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0" name="Google Shape;20;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1" name="Google Shape;21;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4" name="Google Shape;24;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9" name="Google Shape;29;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0" name="Shape 30"/>
        <p:cNvGrpSpPr/>
        <p:nvPr/>
      </p:nvGrpSpPr>
      <p:grpSpPr>
        <a:xfrm>
          <a:off x="0" y="0"/>
          <a:ext cx="0" cy="0"/>
          <a:chOff x="0" y="0"/>
          <a:chExt cx="0" cy="0"/>
        </a:xfrm>
      </p:grpSpPr>
      <p:sp>
        <p:nvSpPr>
          <p:cNvPr id="31" name="Google Shape;31;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2" name="Google Shape;32;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6" name="Google Shape;36;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0" name="Google Shape;40;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1" name="Google Shape;41;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title="HisWayLogo.png"/>
          <p:cNvPicPr preferRelativeResize="0"/>
          <p:nvPr/>
        </p:nvPicPr>
        <p:blipFill>
          <a:blip r:embed="rId1">
            <a:alphaModFix/>
          </a:blip>
          <a:stretch>
            <a:fillRect/>
          </a:stretch>
        </p:blipFill>
        <p:spPr>
          <a:xfrm>
            <a:off x="8382025" y="0"/>
            <a:ext cx="761975" cy="1056600"/>
          </a:xfrm>
          <a:prstGeom prst="rect">
            <a:avLst/>
          </a:prstGeom>
          <a:noFill/>
          <a:ln>
            <a:noFill/>
          </a:ln>
        </p:spPr>
      </p:pic>
      <p:sp>
        <p:nvSpPr>
          <p:cNvPr id="10" name="Google Shape;10;p1"/>
          <p:cNvSpPr txBox="1"/>
          <p:nvPr/>
        </p:nvSpPr>
        <p:spPr>
          <a:xfrm>
            <a:off x="55275" y="-24025"/>
            <a:ext cx="9144000" cy="711000"/>
          </a:xfrm>
          <a:prstGeom prst="rect">
            <a:avLst/>
          </a:prstGeom>
          <a:noFill/>
          <a:ln>
            <a:noFill/>
          </a:ln>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3400">
                <a:solidFill>
                  <a:schemeClr val="lt1"/>
                </a:solidFill>
                <a:latin typeface="Droid Serif"/>
                <a:ea typeface="Droid Serif"/>
                <a:cs typeface="Droid Serif"/>
                <a:sym typeface="Droid Serif"/>
              </a:rPr>
              <a:t>Stewardship: </a:t>
            </a:r>
            <a:endParaRPr b="1" sz="3400">
              <a:solidFill>
                <a:schemeClr val="lt1"/>
              </a:solidFill>
              <a:latin typeface="Droid Serif"/>
              <a:ea typeface="Droid Serif"/>
              <a:cs typeface="Droid Serif"/>
              <a:sym typeface="Droid Serif"/>
            </a:endParaRPr>
          </a:p>
          <a:p>
            <a:pPr indent="0" lvl="0" marL="0" rtl="0" algn="ctr">
              <a:lnSpc>
                <a:spcPct val="100000"/>
              </a:lnSpc>
              <a:spcBef>
                <a:spcPts val="0"/>
              </a:spcBef>
              <a:spcAft>
                <a:spcPts val="0"/>
              </a:spcAft>
              <a:buNone/>
            </a:pPr>
            <a:r>
              <a:rPr b="1" lang="en" sz="3400">
                <a:solidFill>
                  <a:schemeClr val="lt1"/>
                </a:solidFill>
                <a:latin typeface="Droid Serif"/>
                <a:ea typeface="Droid Serif"/>
                <a:cs typeface="Droid Serif"/>
                <a:sym typeface="Droid Serif"/>
              </a:rPr>
              <a:t>A Heart Check on God’s B</a:t>
            </a:r>
            <a:r>
              <a:rPr b="1" lang="en" sz="3000">
                <a:solidFill>
                  <a:schemeClr val="lt1"/>
                </a:solidFill>
                <a:latin typeface="Droid Serif"/>
                <a:ea typeface="Droid Serif"/>
                <a:cs typeface="Droid Serif"/>
                <a:sym typeface="Droid Serif"/>
              </a:rPr>
              <a:t>lessings</a:t>
            </a:r>
            <a:endParaRPr b="1" sz="3700">
              <a:solidFill>
                <a:schemeClr val="lt1"/>
              </a:solidFill>
              <a:latin typeface="Droid Serif"/>
              <a:ea typeface="Droid Serif"/>
              <a:cs typeface="Droid Serif"/>
              <a:sym typeface="Droid Serif"/>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5" name="Shape 55"/>
        <p:cNvGrpSpPr/>
        <p:nvPr/>
      </p:nvGrpSpPr>
      <p:grpSpPr>
        <a:xfrm>
          <a:off x="0" y="0"/>
          <a:ext cx="0" cy="0"/>
          <a:chOff x="0" y="0"/>
          <a:chExt cx="0" cy="0"/>
        </a:xfrm>
      </p:grpSpPr>
      <p:sp>
        <p:nvSpPr>
          <p:cNvPr id="56" name="Google Shape;56;p13"/>
          <p:cNvSpPr txBox="1"/>
          <p:nvPr/>
        </p:nvSpPr>
        <p:spPr>
          <a:xfrm>
            <a:off x="-107900" y="1402775"/>
            <a:ext cx="9252000" cy="2496300"/>
          </a:xfrm>
          <a:prstGeom prst="rect">
            <a:avLst/>
          </a:prstGeom>
          <a:solidFill>
            <a:srgbClr val="F3CE77">
              <a:alpha val="76080"/>
            </a:srgbClr>
          </a:solidFill>
          <a:ln>
            <a:noFill/>
          </a:ln>
          <a:effectLst>
            <a:outerShdw blurRad="57150" rotWithShape="0" algn="bl" dir="5400000" dist="19050">
              <a:schemeClr val="dk1">
                <a:alpha val="30000"/>
              </a:schemeClr>
            </a:outerShdw>
          </a:effectLst>
        </p:spPr>
        <p:txBody>
          <a:bodyPr anchorCtr="0" anchor="t" bIns="91425" lIns="91425" spcFirstLastPara="1" rIns="91425" wrap="square" tIns="91425">
            <a:noAutofit/>
          </a:bodyPr>
          <a:lstStyle/>
          <a:p>
            <a:pPr indent="0" lvl="0" marL="0" rtl="0" algn="l">
              <a:lnSpc>
                <a:spcPct val="115000"/>
              </a:lnSpc>
              <a:spcBef>
                <a:spcPts val="1000"/>
              </a:spcBef>
              <a:spcAft>
                <a:spcPts val="0"/>
              </a:spcAft>
              <a:buClr>
                <a:schemeClr val="dk1"/>
              </a:buClr>
              <a:buSzPts val="1100"/>
              <a:buFont typeface="Arial"/>
              <a:buNone/>
            </a:pPr>
            <a:r>
              <a:rPr lang="en" sz="1800">
                <a:solidFill>
                  <a:schemeClr val="lt1"/>
                </a:solidFill>
              </a:rPr>
              <a:t>    </a:t>
            </a:r>
            <a:endParaRPr sz="2000">
              <a:solidFill>
                <a:schemeClr val="accent1"/>
              </a:solidFill>
              <a:latin typeface="Calibri"/>
              <a:ea typeface="Calibri"/>
              <a:cs typeface="Calibri"/>
              <a:sym typeface="Calibri"/>
            </a:endParaRPr>
          </a:p>
        </p:txBody>
      </p:sp>
      <p:sp>
        <p:nvSpPr>
          <p:cNvPr id="57" name="Google Shape;57;p13"/>
          <p:cNvSpPr/>
          <p:nvPr/>
        </p:nvSpPr>
        <p:spPr>
          <a:xfrm>
            <a:off x="-256750" y="3899100"/>
            <a:ext cx="9509400" cy="1289700"/>
          </a:xfrm>
          <a:prstGeom prst="rect">
            <a:avLst/>
          </a:prstGeom>
          <a:solidFill>
            <a:srgbClr val="212121">
              <a:alpha val="61180"/>
            </a:srgbClr>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 name="Google Shape;58;p13"/>
          <p:cNvSpPr txBox="1"/>
          <p:nvPr/>
        </p:nvSpPr>
        <p:spPr>
          <a:xfrm>
            <a:off x="0" y="1495526"/>
            <a:ext cx="9144000" cy="846600"/>
          </a:xfrm>
          <a:prstGeom prst="rect">
            <a:avLst/>
          </a:prstGeom>
          <a:noFill/>
          <a:ln>
            <a:noFill/>
          </a:ln>
          <a:effectLst>
            <a:outerShdw blurRad="57150" rotWithShape="0" algn="bl" dir="3540000" dist="95250">
              <a:schemeClr val="dk1">
                <a:alpha val="50000"/>
              </a:schemeClr>
            </a:outerShdw>
          </a:effectLst>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100"/>
              <a:buFont typeface="Arial"/>
              <a:buNone/>
            </a:pPr>
            <a:r>
              <a:rPr b="1" lang="en" sz="4300">
                <a:solidFill>
                  <a:schemeClr val="lt1"/>
                </a:solidFill>
                <a:latin typeface="Calibri"/>
                <a:ea typeface="Calibri"/>
                <a:cs typeface="Calibri"/>
                <a:sym typeface="Calibri"/>
              </a:rPr>
              <a:t>The Danger of Possessions Owning Us</a:t>
            </a:r>
            <a:endParaRPr b="1" sz="4300">
              <a:solidFill>
                <a:schemeClr val="lt1"/>
              </a:solidFill>
              <a:latin typeface="Calibri"/>
              <a:ea typeface="Calibri"/>
              <a:cs typeface="Calibri"/>
              <a:sym typeface="Calibri"/>
            </a:endParaRPr>
          </a:p>
        </p:txBody>
      </p:sp>
      <p:sp>
        <p:nvSpPr>
          <p:cNvPr id="59" name="Google Shape;59;p13"/>
          <p:cNvSpPr/>
          <p:nvPr/>
        </p:nvSpPr>
        <p:spPr>
          <a:xfrm>
            <a:off x="7508675" y="2401533"/>
            <a:ext cx="1557300" cy="1418700"/>
          </a:xfrm>
          <a:prstGeom prst="roundRect">
            <a:avLst>
              <a:gd fmla="val 16667" name="adj"/>
            </a:avLst>
          </a:prstGeom>
          <a:solidFill>
            <a:srgbClr val="FFFFFF"/>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0" name="Google Shape;60;p13"/>
          <p:cNvSpPr txBox="1"/>
          <p:nvPr/>
        </p:nvSpPr>
        <p:spPr>
          <a:xfrm>
            <a:off x="7596989" y="2343150"/>
            <a:ext cx="14688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500">
                <a:solidFill>
                  <a:srgbClr val="000000"/>
                </a:solidFill>
              </a:rPr>
              <a:t>Sermon Notes:</a:t>
            </a:r>
            <a:endParaRPr sz="1500">
              <a:solidFill>
                <a:srgbClr val="000000"/>
              </a:solidFill>
            </a:endParaRPr>
          </a:p>
        </p:txBody>
      </p:sp>
      <p:sp>
        <p:nvSpPr>
          <p:cNvPr id="61" name="Google Shape;61;p13"/>
          <p:cNvSpPr txBox="1"/>
          <p:nvPr/>
        </p:nvSpPr>
        <p:spPr>
          <a:xfrm>
            <a:off x="41975" y="3899100"/>
            <a:ext cx="91440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Arial"/>
              <a:buNone/>
            </a:pPr>
            <a:r>
              <a:rPr b="0" i="0" lang="en" sz="3200" u="none" cap="none" strike="noStrike">
                <a:solidFill>
                  <a:srgbClr val="FFFFFF"/>
                </a:solidFill>
                <a:latin typeface="Arial"/>
                <a:ea typeface="Arial"/>
                <a:cs typeface="Arial"/>
                <a:sym typeface="Arial"/>
              </a:rPr>
              <a:t>His Way Baptist Church</a:t>
            </a:r>
            <a:endParaRPr b="0" i="0" sz="1400" u="none" cap="none" strike="noStrike">
              <a:solidFill>
                <a:srgbClr val="000000"/>
              </a:solidFill>
              <a:latin typeface="Arial"/>
              <a:ea typeface="Arial"/>
              <a:cs typeface="Arial"/>
              <a:sym typeface="Arial"/>
            </a:endParaRPr>
          </a:p>
        </p:txBody>
      </p:sp>
      <p:sp>
        <p:nvSpPr>
          <p:cNvPr id="62" name="Google Shape;62;p13"/>
          <p:cNvSpPr txBox="1"/>
          <p:nvPr/>
        </p:nvSpPr>
        <p:spPr>
          <a:xfrm>
            <a:off x="-1676400" y="4409475"/>
            <a:ext cx="12192000" cy="1065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en" sz="2100" u="none" cap="none" strike="noStrike">
                <a:solidFill>
                  <a:srgbClr val="FFFFFF"/>
                </a:solidFill>
                <a:latin typeface="Arial"/>
                <a:ea typeface="Arial"/>
                <a:cs typeface="Arial"/>
                <a:sym typeface="Arial"/>
              </a:rPr>
              <a:t> Keith Desso Douglas, Executive Pastor  - Derrick Keith Douglas, Pastor</a:t>
            </a:r>
            <a:endParaRPr b="0" i="0" sz="1100" u="none" cap="none" strike="noStrike">
              <a:solidFill>
                <a:srgbClr val="000000"/>
              </a:solidFill>
              <a:latin typeface="Arial"/>
              <a:ea typeface="Arial"/>
              <a:cs typeface="Arial"/>
              <a:sym typeface="Arial"/>
            </a:endParaRPr>
          </a:p>
        </p:txBody>
      </p:sp>
      <p:sp>
        <p:nvSpPr>
          <p:cNvPr id="63" name="Google Shape;63;p13"/>
          <p:cNvSpPr txBox="1"/>
          <p:nvPr/>
        </p:nvSpPr>
        <p:spPr>
          <a:xfrm>
            <a:off x="2361936" y="4804653"/>
            <a:ext cx="6249000" cy="415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 sz="2100" u="none" cap="none" strike="noStrike">
                <a:solidFill>
                  <a:srgbClr val="FFFFFF"/>
                </a:solidFill>
                <a:latin typeface="Arial"/>
                <a:ea typeface="Arial"/>
                <a:cs typeface="Arial"/>
                <a:sym typeface="Arial"/>
              </a:rPr>
              <a:t>1818 Esther St.  Houston, T</a:t>
            </a:r>
            <a:r>
              <a:rPr lang="en" sz="2100">
                <a:solidFill>
                  <a:srgbClr val="FFFFFF"/>
                </a:solidFill>
              </a:rPr>
              <a:t>X</a:t>
            </a:r>
            <a:r>
              <a:rPr b="0" i="0" lang="en" sz="2100" u="none" cap="none" strike="noStrike">
                <a:solidFill>
                  <a:srgbClr val="FFFFFF"/>
                </a:solidFill>
                <a:latin typeface="Arial"/>
                <a:ea typeface="Arial"/>
                <a:cs typeface="Arial"/>
                <a:sym typeface="Arial"/>
              </a:rPr>
              <a:t> 77088</a:t>
            </a:r>
            <a:endParaRPr b="0" i="0" sz="700" u="none" cap="none" strike="noStrike">
              <a:solidFill>
                <a:srgbClr val="000000"/>
              </a:solidFill>
              <a:latin typeface="Arial"/>
              <a:ea typeface="Arial"/>
              <a:cs typeface="Arial"/>
              <a:sym typeface="Arial"/>
            </a:endParaRPr>
          </a:p>
        </p:txBody>
      </p:sp>
      <p:sp>
        <p:nvSpPr>
          <p:cNvPr id="64" name="Google Shape;64;p13"/>
          <p:cNvSpPr txBox="1"/>
          <p:nvPr/>
        </p:nvSpPr>
        <p:spPr>
          <a:xfrm>
            <a:off x="458625" y="2730463"/>
            <a:ext cx="6825000" cy="780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000"/>
              </a:spcBef>
              <a:spcAft>
                <a:spcPts val="0"/>
              </a:spcAft>
              <a:buNone/>
            </a:pPr>
            <a:r>
              <a:rPr lang="en" sz="1800">
                <a:solidFill>
                  <a:schemeClr val="lt1"/>
                </a:solidFill>
              </a:rPr>
              <a:t>Luke 12:15 – “Watch out! Be on your guard against all kinds of</a:t>
            </a:r>
            <a:br>
              <a:rPr lang="en" sz="1800">
                <a:solidFill>
                  <a:schemeClr val="lt1"/>
                </a:solidFill>
              </a:rPr>
            </a:br>
            <a:r>
              <a:rPr lang="en" sz="1800">
                <a:solidFill>
                  <a:schemeClr val="lt1"/>
                </a:solidFill>
              </a:rPr>
              <a:t>    greed; life does not consist in an abundance of possessions.</a:t>
            </a:r>
            <a:endParaRPr/>
          </a:p>
        </p:txBody>
      </p:sp>
      <p:pic>
        <p:nvPicPr>
          <p:cNvPr id="65" name="Google Shape;65;p13" title="TheDangerOfPossessionsOwningUs-QRcode.png"/>
          <p:cNvPicPr preferRelativeResize="0"/>
          <p:nvPr/>
        </p:nvPicPr>
        <p:blipFill>
          <a:blip r:embed="rId4">
            <a:alphaModFix/>
          </a:blip>
          <a:stretch>
            <a:fillRect/>
          </a:stretch>
        </p:blipFill>
        <p:spPr>
          <a:xfrm>
            <a:off x="7768080" y="2675075"/>
            <a:ext cx="1065000" cy="1065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9" name="Shape 69"/>
        <p:cNvGrpSpPr/>
        <p:nvPr/>
      </p:nvGrpSpPr>
      <p:grpSpPr>
        <a:xfrm>
          <a:off x="0" y="0"/>
          <a:ext cx="0" cy="0"/>
          <a:chOff x="0" y="0"/>
          <a:chExt cx="0" cy="0"/>
        </a:xfrm>
      </p:grpSpPr>
      <p:sp>
        <p:nvSpPr>
          <p:cNvPr id="70" name="Google Shape;70;p14"/>
          <p:cNvSpPr/>
          <p:nvPr/>
        </p:nvSpPr>
        <p:spPr>
          <a:xfrm>
            <a:off x="478425" y="1278050"/>
            <a:ext cx="8226600" cy="3761700"/>
          </a:xfrm>
          <a:prstGeom prst="rect">
            <a:avLst/>
          </a:prstGeom>
          <a:solidFill>
            <a:srgbClr val="F3CE77">
              <a:alpha val="76080"/>
            </a:srgbClr>
          </a:solidFill>
          <a:ln cap="flat" cmpd="sng" w="25400">
            <a:solidFill>
              <a:srgbClr val="082836"/>
            </a:solidFill>
            <a:prstDash val="solid"/>
            <a:round/>
            <a:headEnd len="sm" w="sm" type="none"/>
            <a:tailEnd len="sm" w="sm" type="none"/>
          </a:ln>
        </p:spPr>
        <p:txBody>
          <a:bodyPr anchorCtr="0" anchor="ctr" bIns="45700" lIns="91425" spcFirstLastPara="1" rIns="91425" wrap="square" tIns="45700">
            <a:noAutofit/>
          </a:bodyPr>
          <a:lstStyle/>
          <a:p>
            <a:pPr indent="0" lvl="0" marL="457200" rtl="0" algn="l">
              <a:lnSpc>
                <a:spcPct val="115000"/>
              </a:lnSpc>
              <a:spcBef>
                <a:spcPts val="0"/>
              </a:spcBef>
              <a:spcAft>
                <a:spcPts val="1000"/>
              </a:spcAft>
              <a:buClr>
                <a:schemeClr val="dk1"/>
              </a:buClr>
              <a:buSzPts val="1100"/>
              <a:buFont typeface="Arial"/>
              <a:buNone/>
            </a:pPr>
            <a:r>
              <a:t/>
            </a:r>
            <a:endParaRPr sz="1500">
              <a:solidFill>
                <a:schemeClr val="lt1"/>
              </a:solidFill>
              <a:latin typeface="Cambria"/>
              <a:ea typeface="Cambria"/>
              <a:cs typeface="Cambria"/>
              <a:sym typeface="Cambria"/>
            </a:endParaRPr>
          </a:p>
        </p:txBody>
      </p:sp>
      <p:sp>
        <p:nvSpPr>
          <p:cNvPr id="71" name="Google Shape;71;p14"/>
          <p:cNvSpPr txBox="1"/>
          <p:nvPr/>
        </p:nvSpPr>
        <p:spPr>
          <a:xfrm>
            <a:off x="777819" y="1669662"/>
            <a:ext cx="7780200" cy="523200"/>
          </a:xfrm>
          <a:prstGeom prst="rect">
            <a:avLst/>
          </a:prstGeom>
          <a:noFill/>
          <a:ln>
            <a:noFill/>
          </a:ln>
        </p:spPr>
        <p:txBody>
          <a:bodyPr anchorCtr="0" anchor="t" bIns="45700" lIns="91425" spcFirstLastPara="1" rIns="91425" wrap="square" tIns="45700">
            <a:spAutoFit/>
          </a:bodyPr>
          <a:lstStyle/>
          <a:p>
            <a:pPr indent="-406400" lvl="0" marL="457200" rtl="0" algn="l">
              <a:lnSpc>
                <a:spcPct val="115000"/>
              </a:lnSpc>
              <a:spcBef>
                <a:spcPts val="1000"/>
              </a:spcBef>
              <a:spcAft>
                <a:spcPts val="0"/>
              </a:spcAft>
              <a:buClr>
                <a:schemeClr val="dk1"/>
              </a:buClr>
              <a:buSzPts val="2800"/>
              <a:buFont typeface="Calibri"/>
              <a:buAutoNum type="arabicPeriod"/>
            </a:pPr>
            <a:r>
              <a:rPr b="1" i="1" lang="en" sz="2800">
                <a:solidFill>
                  <a:schemeClr val="dk1"/>
                </a:solidFill>
              </a:rPr>
              <a:t>The Illusion of Security in Wealth</a:t>
            </a:r>
            <a:endParaRPr sz="2800">
              <a:solidFill>
                <a:schemeClr val="dk1"/>
              </a:solidFill>
            </a:endParaRPr>
          </a:p>
        </p:txBody>
      </p:sp>
      <p:sp>
        <p:nvSpPr>
          <p:cNvPr id="72" name="Google Shape;72;p14"/>
          <p:cNvSpPr txBox="1"/>
          <p:nvPr/>
        </p:nvSpPr>
        <p:spPr>
          <a:xfrm>
            <a:off x="473025" y="1278050"/>
            <a:ext cx="49971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500">
                <a:solidFill>
                  <a:schemeClr val="dk1"/>
                </a:solidFill>
                <a:latin typeface="Calibri"/>
                <a:ea typeface="Calibri"/>
                <a:cs typeface="Calibri"/>
                <a:sym typeface="Calibri"/>
              </a:rPr>
              <a:t>The Danger of Possessions Owning Us</a:t>
            </a:r>
            <a:endParaRPr b="1" sz="1500">
              <a:solidFill>
                <a:schemeClr val="dk1"/>
              </a:solidFill>
              <a:latin typeface="Calibri"/>
              <a:ea typeface="Calibri"/>
              <a:cs typeface="Calibri"/>
              <a:sym typeface="Calibri"/>
            </a:endParaRPr>
          </a:p>
        </p:txBody>
      </p:sp>
      <p:sp>
        <p:nvSpPr>
          <p:cNvPr id="73" name="Google Shape;73;p14"/>
          <p:cNvSpPr txBox="1"/>
          <p:nvPr/>
        </p:nvSpPr>
        <p:spPr>
          <a:xfrm>
            <a:off x="6522300" y="1278050"/>
            <a:ext cx="2137800" cy="415500"/>
          </a:xfrm>
          <a:prstGeom prst="rect">
            <a:avLst/>
          </a:prstGeom>
          <a:noFill/>
          <a:ln>
            <a:noFill/>
          </a:ln>
        </p:spPr>
        <p:txBody>
          <a:bodyPr anchorCtr="0" anchor="t" bIns="91425" lIns="91425" spcFirstLastPara="1" rIns="91425" wrap="square" tIns="91425">
            <a:spAutoFit/>
          </a:bodyPr>
          <a:lstStyle/>
          <a:p>
            <a:pPr indent="0" lvl="0" marL="0" rtl="0" algn="r">
              <a:lnSpc>
                <a:spcPct val="115000"/>
              </a:lnSpc>
              <a:spcBef>
                <a:spcPts val="1000"/>
              </a:spcBef>
              <a:spcAft>
                <a:spcPts val="0"/>
              </a:spcAft>
              <a:buClr>
                <a:schemeClr val="dk1"/>
              </a:buClr>
              <a:buSzPts val="1100"/>
              <a:buFont typeface="Arial"/>
              <a:buNone/>
            </a:pPr>
            <a:r>
              <a:rPr b="1" lang="en" sz="1500">
                <a:solidFill>
                  <a:schemeClr val="dk1"/>
                </a:solidFill>
                <a:latin typeface="Calibri"/>
                <a:ea typeface="Calibri"/>
                <a:cs typeface="Calibri"/>
                <a:sym typeface="Calibri"/>
              </a:rPr>
              <a:t>Luke 12:15</a:t>
            </a:r>
            <a:endParaRPr b="1" sz="1500">
              <a:solidFill>
                <a:schemeClr val="dk1"/>
              </a:solidFill>
              <a:latin typeface="Calibri"/>
              <a:ea typeface="Calibri"/>
              <a:cs typeface="Calibri"/>
              <a:sym typeface="Calibri"/>
            </a:endParaRPr>
          </a:p>
        </p:txBody>
      </p:sp>
      <p:sp>
        <p:nvSpPr>
          <p:cNvPr id="74" name="Google Shape;74;p14"/>
          <p:cNvSpPr txBox="1"/>
          <p:nvPr/>
        </p:nvSpPr>
        <p:spPr>
          <a:xfrm>
            <a:off x="785775" y="2046450"/>
            <a:ext cx="6925200" cy="747300"/>
          </a:xfrm>
          <a:prstGeom prst="rect">
            <a:avLst/>
          </a:prstGeom>
          <a:noFill/>
          <a:ln>
            <a:noFill/>
          </a:ln>
        </p:spPr>
        <p:txBody>
          <a:bodyPr anchorCtr="0" anchor="t" bIns="91425" lIns="91425" spcFirstLastPara="1" rIns="91425" wrap="square" tIns="91425">
            <a:spAutoFit/>
          </a:bodyPr>
          <a:lstStyle/>
          <a:p>
            <a:pPr indent="0" lvl="0" marL="457200" rtl="0" algn="l">
              <a:lnSpc>
                <a:spcPct val="115000"/>
              </a:lnSpc>
              <a:spcBef>
                <a:spcPts val="0"/>
              </a:spcBef>
              <a:spcAft>
                <a:spcPts val="1000"/>
              </a:spcAft>
              <a:buClr>
                <a:schemeClr val="dk1"/>
              </a:buClr>
              <a:buSzPts val="1100"/>
              <a:buFont typeface="Arial"/>
              <a:buNone/>
            </a:pPr>
            <a:r>
              <a:rPr lang="en" sz="1700">
                <a:solidFill>
                  <a:schemeClr val="dk1"/>
                </a:solidFill>
              </a:rPr>
              <a:t>Proverbs 11:28 – “Those who trust in their riches will fall, but the righteous will thrive like a green leaf.”</a:t>
            </a:r>
            <a:endParaRPr sz="1700">
              <a:solidFill>
                <a:schemeClr val="dk1"/>
              </a:solidFill>
              <a:latin typeface="Cambria"/>
              <a:ea typeface="Cambria"/>
              <a:cs typeface="Cambria"/>
              <a:sym typeface="Cambria"/>
            </a:endParaRPr>
          </a:p>
        </p:txBody>
      </p:sp>
      <p:sp>
        <p:nvSpPr>
          <p:cNvPr id="75" name="Google Shape;75;p14"/>
          <p:cNvSpPr txBox="1"/>
          <p:nvPr/>
        </p:nvSpPr>
        <p:spPr>
          <a:xfrm>
            <a:off x="605851" y="2965950"/>
            <a:ext cx="8117700" cy="747300"/>
          </a:xfrm>
          <a:prstGeom prst="rect">
            <a:avLst/>
          </a:prstGeom>
          <a:noFill/>
          <a:ln>
            <a:noFill/>
          </a:ln>
        </p:spPr>
        <p:txBody>
          <a:bodyPr anchorCtr="0" anchor="t" bIns="91425" lIns="91425" spcFirstLastPara="1" rIns="91425" wrap="square" tIns="91425">
            <a:spAutoFit/>
          </a:bodyPr>
          <a:lstStyle/>
          <a:p>
            <a:pPr indent="-336550" lvl="0" marL="457200" rtl="0" algn="l">
              <a:lnSpc>
                <a:spcPct val="115000"/>
              </a:lnSpc>
              <a:spcBef>
                <a:spcPts val="0"/>
              </a:spcBef>
              <a:spcAft>
                <a:spcPts val="1000"/>
              </a:spcAft>
              <a:buClr>
                <a:schemeClr val="dk1"/>
              </a:buClr>
              <a:buSzPts val="1700"/>
              <a:buChar char="●"/>
            </a:pPr>
            <a:r>
              <a:rPr lang="en" sz="1700">
                <a:solidFill>
                  <a:schemeClr val="dk1"/>
                </a:solidFill>
              </a:rPr>
              <a:t>Wealth can give a false sense of __________, but it cannot replace God’s </a:t>
            </a:r>
            <a:r>
              <a:rPr lang="en" sz="1700">
                <a:solidFill>
                  <a:schemeClr val="dk1"/>
                </a:solidFill>
              </a:rPr>
              <a:t>____</a:t>
            </a:r>
            <a:r>
              <a:rPr lang="en" sz="1700">
                <a:solidFill>
                  <a:schemeClr val="dk1"/>
                </a:solidFill>
              </a:rPr>
              <a:t>________.</a:t>
            </a:r>
            <a:endParaRPr sz="1700">
              <a:solidFill>
                <a:schemeClr val="dk1"/>
              </a:solidFill>
            </a:endParaRPr>
          </a:p>
        </p:txBody>
      </p:sp>
      <p:sp>
        <p:nvSpPr>
          <p:cNvPr id="76" name="Google Shape;76;p14"/>
          <p:cNvSpPr txBox="1"/>
          <p:nvPr/>
        </p:nvSpPr>
        <p:spPr>
          <a:xfrm>
            <a:off x="1166773" y="3234161"/>
            <a:ext cx="16089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provision</a:t>
            </a:r>
            <a:endParaRPr b="1" i="0" sz="2000" u="none" cap="none" strike="noStrike">
              <a:solidFill>
                <a:schemeClr val="dk1"/>
              </a:solidFill>
              <a:latin typeface="Arial"/>
              <a:ea typeface="Arial"/>
              <a:cs typeface="Arial"/>
              <a:sym typeface="Arial"/>
            </a:endParaRPr>
          </a:p>
        </p:txBody>
      </p:sp>
      <p:sp>
        <p:nvSpPr>
          <p:cNvPr id="77" name="Google Shape;77;p14"/>
          <p:cNvSpPr txBox="1"/>
          <p:nvPr/>
        </p:nvSpPr>
        <p:spPr>
          <a:xfrm>
            <a:off x="102075" y="3661625"/>
            <a:ext cx="8117700" cy="446400"/>
          </a:xfrm>
          <a:prstGeom prst="rect">
            <a:avLst/>
          </a:prstGeom>
          <a:noFill/>
          <a:ln>
            <a:noFill/>
          </a:ln>
        </p:spPr>
        <p:txBody>
          <a:bodyPr anchorCtr="0" anchor="t" bIns="91425" lIns="91425" spcFirstLastPara="1" rIns="91425" wrap="square" tIns="91425">
            <a:spAutoFit/>
          </a:bodyPr>
          <a:lstStyle/>
          <a:p>
            <a:pPr indent="-336550" lvl="0" marL="914400" rtl="0" algn="l">
              <a:lnSpc>
                <a:spcPct val="115000"/>
              </a:lnSpc>
              <a:spcBef>
                <a:spcPts val="0"/>
              </a:spcBef>
              <a:spcAft>
                <a:spcPts val="1000"/>
              </a:spcAft>
              <a:buClr>
                <a:schemeClr val="dk1"/>
              </a:buClr>
              <a:buSzPts val="1700"/>
              <a:buFont typeface="Calibri"/>
              <a:buChar char="●"/>
            </a:pPr>
            <a:r>
              <a:rPr lang="en" sz="1700">
                <a:solidFill>
                  <a:schemeClr val="dk1"/>
                </a:solidFill>
              </a:rPr>
              <a:t>Money cannot buy true __________, _______, or </a:t>
            </a:r>
            <a:r>
              <a:rPr lang="en" sz="1700">
                <a:solidFill>
                  <a:schemeClr val="dk1"/>
                </a:solidFill>
              </a:rPr>
              <a:t>____</a:t>
            </a:r>
            <a:r>
              <a:rPr lang="en" sz="1700">
                <a:solidFill>
                  <a:schemeClr val="dk1"/>
                </a:solidFill>
              </a:rPr>
              <a:t>________.</a:t>
            </a:r>
            <a:endParaRPr sz="1700">
              <a:solidFill>
                <a:schemeClr val="dk1"/>
              </a:solidFill>
              <a:latin typeface="Cambria"/>
              <a:ea typeface="Cambria"/>
              <a:cs typeface="Cambria"/>
              <a:sym typeface="Cambria"/>
            </a:endParaRPr>
          </a:p>
        </p:txBody>
      </p:sp>
      <p:sp>
        <p:nvSpPr>
          <p:cNvPr id="78" name="Google Shape;78;p14"/>
          <p:cNvSpPr txBox="1"/>
          <p:nvPr/>
        </p:nvSpPr>
        <p:spPr>
          <a:xfrm>
            <a:off x="99975" y="4192200"/>
            <a:ext cx="7929600" cy="747300"/>
          </a:xfrm>
          <a:prstGeom prst="rect">
            <a:avLst/>
          </a:prstGeom>
          <a:noFill/>
          <a:ln>
            <a:noFill/>
          </a:ln>
        </p:spPr>
        <p:txBody>
          <a:bodyPr anchorCtr="0" anchor="t" bIns="91425" lIns="91425" spcFirstLastPara="1" rIns="91425" wrap="square" tIns="91425">
            <a:spAutoFit/>
          </a:bodyPr>
          <a:lstStyle/>
          <a:p>
            <a:pPr indent="-336550" lvl="0" marL="914400" rtl="0" algn="l">
              <a:lnSpc>
                <a:spcPct val="115000"/>
              </a:lnSpc>
              <a:spcBef>
                <a:spcPts val="0"/>
              </a:spcBef>
              <a:spcAft>
                <a:spcPts val="1000"/>
              </a:spcAft>
              <a:buClr>
                <a:schemeClr val="dk1"/>
              </a:buClr>
              <a:buSzPts val="1700"/>
              <a:buFont typeface="Calibri"/>
              <a:buChar char="●"/>
            </a:pPr>
            <a:r>
              <a:rPr lang="en" sz="1700">
                <a:solidFill>
                  <a:schemeClr val="dk1"/>
                </a:solidFill>
              </a:rPr>
              <a:t>The world tells us to seek __________ first, but God calls us to seek His __________ first. (Matthew 6:33)</a:t>
            </a:r>
            <a:endParaRPr sz="1700">
              <a:solidFill>
                <a:schemeClr val="dk1"/>
              </a:solidFill>
              <a:latin typeface="Cambria"/>
              <a:ea typeface="Cambria"/>
              <a:cs typeface="Cambria"/>
              <a:sym typeface="Cambria"/>
            </a:endParaRPr>
          </a:p>
        </p:txBody>
      </p:sp>
      <p:sp>
        <p:nvSpPr>
          <p:cNvPr id="79" name="Google Shape;79;p14"/>
          <p:cNvSpPr txBox="1"/>
          <p:nvPr/>
        </p:nvSpPr>
        <p:spPr>
          <a:xfrm>
            <a:off x="4342860" y="2917644"/>
            <a:ext cx="12300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security</a:t>
            </a:r>
            <a:endParaRPr b="1" i="0" sz="2000" u="none" cap="none" strike="noStrike">
              <a:solidFill>
                <a:schemeClr val="dk1"/>
              </a:solidFill>
              <a:latin typeface="Arial"/>
              <a:ea typeface="Arial"/>
              <a:cs typeface="Arial"/>
              <a:sym typeface="Arial"/>
            </a:endParaRPr>
          </a:p>
        </p:txBody>
      </p:sp>
      <p:sp>
        <p:nvSpPr>
          <p:cNvPr id="80" name="Google Shape;80;p14"/>
          <p:cNvSpPr txBox="1"/>
          <p:nvPr/>
        </p:nvSpPr>
        <p:spPr>
          <a:xfrm>
            <a:off x="3494473" y="3622106"/>
            <a:ext cx="15120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peace</a:t>
            </a:r>
            <a:endParaRPr b="1" i="0" sz="2000" u="none" cap="none" strike="noStrike">
              <a:solidFill>
                <a:schemeClr val="dk1"/>
              </a:solidFill>
              <a:latin typeface="Arial"/>
              <a:ea typeface="Arial"/>
              <a:cs typeface="Arial"/>
              <a:sym typeface="Arial"/>
            </a:endParaRPr>
          </a:p>
        </p:txBody>
      </p:sp>
      <p:sp>
        <p:nvSpPr>
          <p:cNvPr id="81" name="Google Shape;81;p14"/>
          <p:cNvSpPr txBox="1"/>
          <p:nvPr/>
        </p:nvSpPr>
        <p:spPr>
          <a:xfrm>
            <a:off x="3715274" y="4160050"/>
            <a:ext cx="11259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wealth</a:t>
            </a:r>
            <a:endParaRPr b="1" i="0" sz="2000" u="none" cap="none" strike="noStrike">
              <a:solidFill>
                <a:schemeClr val="dk1"/>
              </a:solidFill>
              <a:latin typeface="Arial"/>
              <a:ea typeface="Arial"/>
              <a:cs typeface="Arial"/>
              <a:sym typeface="Arial"/>
            </a:endParaRPr>
          </a:p>
        </p:txBody>
      </p:sp>
      <p:sp>
        <p:nvSpPr>
          <p:cNvPr id="82" name="Google Shape;82;p14"/>
          <p:cNvSpPr txBox="1"/>
          <p:nvPr/>
        </p:nvSpPr>
        <p:spPr>
          <a:xfrm>
            <a:off x="4896774" y="3617850"/>
            <a:ext cx="8601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joy</a:t>
            </a:r>
            <a:endParaRPr b="1" i="0" sz="2000" u="none" cap="none" strike="noStrike">
              <a:solidFill>
                <a:schemeClr val="dk1"/>
              </a:solidFill>
              <a:latin typeface="Arial"/>
              <a:ea typeface="Arial"/>
              <a:cs typeface="Arial"/>
              <a:sym typeface="Arial"/>
            </a:endParaRPr>
          </a:p>
        </p:txBody>
      </p:sp>
      <p:sp>
        <p:nvSpPr>
          <p:cNvPr id="83" name="Google Shape;83;p14"/>
          <p:cNvSpPr txBox="1"/>
          <p:nvPr/>
        </p:nvSpPr>
        <p:spPr>
          <a:xfrm>
            <a:off x="5999473" y="3617362"/>
            <a:ext cx="15120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purpose</a:t>
            </a:r>
            <a:endParaRPr b="1" i="0" sz="2000" u="none" cap="none" strike="noStrike">
              <a:solidFill>
                <a:schemeClr val="dk1"/>
              </a:solidFill>
              <a:latin typeface="Arial"/>
              <a:ea typeface="Arial"/>
              <a:cs typeface="Arial"/>
              <a:sym typeface="Arial"/>
            </a:endParaRPr>
          </a:p>
        </p:txBody>
      </p:sp>
      <p:sp>
        <p:nvSpPr>
          <p:cNvPr id="84" name="Google Shape;84;p14"/>
          <p:cNvSpPr txBox="1"/>
          <p:nvPr/>
        </p:nvSpPr>
        <p:spPr>
          <a:xfrm>
            <a:off x="1409497" y="4496566"/>
            <a:ext cx="17853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Kingdom</a:t>
            </a:r>
            <a:endParaRPr b="1" i="0" sz="20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8" name="Shape 88"/>
        <p:cNvGrpSpPr/>
        <p:nvPr/>
      </p:nvGrpSpPr>
      <p:grpSpPr>
        <a:xfrm>
          <a:off x="0" y="0"/>
          <a:ext cx="0" cy="0"/>
          <a:chOff x="0" y="0"/>
          <a:chExt cx="0" cy="0"/>
        </a:xfrm>
      </p:grpSpPr>
      <p:sp>
        <p:nvSpPr>
          <p:cNvPr id="89" name="Google Shape;89;p15"/>
          <p:cNvSpPr/>
          <p:nvPr/>
        </p:nvSpPr>
        <p:spPr>
          <a:xfrm>
            <a:off x="478425" y="1278050"/>
            <a:ext cx="8226600" cy="3761700"/>
          </a:xfrm>
          <a:prstGeom prst="rect">
            <a:avLst/>
          </a:prstGeom>
          <a:solidFill>
            <a:srgbClr val="F3CE77">
              <a:alpha val="76080"/>
            </a:srgbClr>
          </a:solidFill>
          <a:ln cap="flat" cmpd="sng" w="25400">
            <a:solidFill>
              <a:srgbClr val="08283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rgbClr val="FFFFFF"/>
              </a:solidFill>
              <a:latin typeface="Arial"/>
              <a:ea typeface="Arial"/>
              <a:cs typeface="Arial"/>
              <a:sym typeface="Arial"/>
            </a:endParaRPr>
          </a:p>
        </p:txBody>
      </p:sp>
      <p:sp>
        <p:nvSpPr>
          <p:cNvPr id="90" name="Google Shape;90;p15"/>
          <p:cNvSpPr txBox="1"/>
          <p:nvPr/>
        </p:nvSpPr>
        <p:spPr>
          <a:xfrm>
            <a:off x="549219" y="1669662"/>
            <a:ext cx="7780200" cy="523200"/>
          </a:xfrm>
          <a:prstGeom prst="rect">
            <a:avLst/>
          </a:prstGeom>
          <a:noFill/>
          <a:ln>
            <a:noFill/>
          </a:ln>
        </p:spPr>
        <p:txBody>
          <a:bodyPr anchorCtr="0" anchor="t" bIns="45700" lIns="91425" spcFirstLastPara="1" rIns="91425" wrap="square" tIns="45700">
            <a:spAutoFit/>
          </a:bodyPr>
          <a:lstStyle/>
          <a:p>
            <a:pPr indent="0" lvl="0" marL="457200" rtl="0" algn="l">
              <a:lnSpc>
                <a:spcPct val="115000"/>
              </a:lnSpc>
              <a:spcBef>
                <a:spcPts val="1000"/>
              </a:spcBef>
              <a:spcAft>
                <a:spcPts val="0"/>
              </a:spcAft>
              <a:buNone/>
            </a:pPr>
            <a:r>
              <a:rPr b="1" i="1" lang="en" sz="2800">
                <a:solidFill>
                  <a:schemeClr val="dk1"/>
                </a:solidFill>
                <a:latin typeface="Calibri"/>
                <a:ea typeface="Calibri"/>
                <a:cs typeface="Calibri"/>
                <a:sym typeface="Calibri"/>
              </a:rPr>
              <a:t>2.  </a:t>
            </a:r>
            <a:r>
              <a:rPr b="1" i="1" lang="en" sz="2800">
                <a:solidFill>
                  <a:schemeClr val="dk1"/>
                </a:solidFill>
              </a:rPr>
              <a:t>The Burden of Too Much</a:t>
            </a:r>
            <a:endParaRPr sz="2800">
              <a:solidFill>
                <a:srgbClr val="FFFFFF"/>
              </a:solidFill>
            </a:endParaRPr>
          </a:p>
        </p:txBody>
      </p:sp>
      <p:sp>
        <p:nvSpPr>
          <p:cNvPr id="91" name="Google Shape;91;p15"/>
          <p:cNvSpPr txBox="1"/>
          <p:nvPr/>
        </p:nvSpPr>
        <p:spPr>
          <a:xfrm>
            <a:off x="473025" y="2677650"/>
            <a:ext cx="8011200" cy="780300"/>
          </a:xfrm>
          <a:prstGeom prst="rect">
            <a:avLst/>
          </a:prstGeom>
          <a:noFill/>
          <a:ln>
            <a:noFill/>
          </a:ln>
        </p:spPr>
        <p:txBody>
          <a:bodyPr anchorCtr="0" anchor="t" bIns="91425" lIns="91425" spcFirstLastPara="1" rIns="91425" wrap="square" tIns="91425">
            <a:spAutoFit/>
          </a:bodyPr>
          <a:lstStyle/>
          <a:p>
            <a:pPr indent="-342900" lvl="0" marL="914400" rtl="0" algn="l">
              <a:lnSpc>
                <a:spcPct val="115000"/>
              </a:lnSpc>
              <a:spcBef>
                <a:spcPts val="0"/>
              </a:spcBef>
              <a:spcAft>
                <a:spcPts val="1000"/>
              </a:spcAft>
              <a:buClr>
                <a:schemeClr val="dk1"/>
              </a:buClr>
              <a:buSzPts val="1800"/>
              <a:buFont typeface="Calibri"/>
              <a:buChar char="●"/>
            </a:pPr>
            <a:r>
              <a:rPr lang="en" sz="1800">
                <a:solidFill>
                  <a:schemeClr val="dk1"/>
                </a:solidFill>
              </a:rPr>
              <a:t>The more we have, the more we tend to _______ about it and the more it can __________ us.</a:t>
            </a:r>
            <a:endParaRPr sz="1800">
              <a:solidFill>
                <a:schemeClr val="dk1"/>
              </a:solidFill>
              <a:latin typeface="Calibri"/>
              <a:ea typeface="Calibri"/>
              <a:cs typeface="Calibri"/>
              <a:sym typeface="Calibri"/>
            </a:endParaRPr>
          </a:p>
        </p:txBody>
      </p:sp>
      <p:sp>
        <p:nvSpPr>
          <p:cNvPr id="92" name="Google Shape;92;p15"/>
          <p:cNvSpPr txBox="1"/>
          <p:nvPr/>
        </p:nvSpPr>
        <p:spPr>
          <a:xfrm>
            <a:off x="5605798" y="2713350"/>
            <a:ext cx="15810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worry</a:t>
            </a:r>
            <a:endParaRPr b="1" i="0" sz="2000" u="none" cap="none" strike="noStrike">
              <a:solidFill>
                <a:schemeClr val="dk1"/>
              </a:solidFill>
              <a:latin typeface="Arial"/>
              <a:ea typeface="Arial"/>
              <a:cs typeface="Arial"/>
              <a:sym typeface="Arial"/>
            </a:endParaRPr>
          </a:p>
        </p:txBody>
      </p:sp>
      <p:sp>
        <p:nvSpPr>
          <p:cNvPr id="93" name="Google Shape;93;p15"/>
          <p:cNvSpPr txBox="1"/>
          <p:nvPr/>
        </p:nvSpPr>
        <p:spPr>
          <a:xfrm>
            <a:off x="2710198" y="3018150"/>
            <a:ext cx="15810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control</a:t>
            </a:r>
            <a:endParaRPr b="1" i="0" sz="2000" u="none" cap="none" strike="noStrike">
              <a:solidFill>
                <a:schemeClr val="dk1"/>
              </a:solidFill>
              <a:latin typeface="Arial"/>
              <a:ea typeface="Arial"/>
              <a:cs typeface="Arial"/>
              <a:sym typeface="Arial"/>
            </a:endParaRPr>
          </a:p>
        </p:txBody>
      </p:sp>
      <p:sp>
        <p:nvSpPr>
          <p:cNvPr id="94" name="Google Shape;94;p15"/>
          <p:cNvSpPr txBox="1"/>
          <p:nvPr/>
        </p:nvSpPr>
        <p:spPr>
          <a:xfrm>
            <a:off x="832425" y="2034395"/>
            <a:ext cx="7571700" cy="681000"/>
          </a:xfrm>
          <a:prstGeom prst="rect">
            <a:avLst/>
          </a:prstGeom>
          <a:noFill/>
          <a:ln>
            <a:noFill/>
          </a:ln>
        </p:spPr>
        <p:txBody>
          <a:bodyPr anchorCtr="0" anchor="t" bIns="91425" lIns="91425" spcFirstLastPara="1" rIns="91425" wrap="square" tIns="91425">
            <a:spAutoFit/>
          </a:bodyPr>
          <a:lstStyle/>
          <a:p>
            <a:pPr indent="0" lvl="0" marL="457200" rtl="0" algn="l">
              <a:lnSpc>
                <a:spcPct val="115000"/>
              </a:lnSpc>
              <a:spcBef>
                <a:spcPts val="0"/>
              </a:spcBef>
              <a:spcAft>
                <a:spcPts val="1000"/>
              </a:spcAft>
              <a:buClr>
                <a:schemeClr val="dk1"/>
              </a:buClr>
              <a:buSzPts val="1100"/>
              <a:buFont typeface="Arial"/>
              <a:buNone/>
            </a:pPr>
            <a:r>
              <a:rPr lang="en" sz="1500">
                <a:solidFill>
                  <a:schemeClr val="dk1"/>
                </a:solidFill>
              </a:rPr>
              <a:t>Ecclesiastes 5:10 – “Whoever loves money never has enough; whoever loves wealth is never satisfied with their income. This too is meaningless.”</a:t>
            </a:r>
            <a:endParaRPr sz="1500">
              <a:solidFill>
                <a:schemeClr val="dk1"/>
              </a:solidFill>
              <a:latin typeface="Calibri"/>
              <a:ea typeface="Calibri"/>
              <a:cs typeface="Calibri"/>
              <a:sym typeface="Calibri"/>
            </a:endParaRPr>
          </a:p>
        </p:txBody>
      </p:sp>
      <p:sp>
        <p:nvSpPr>
          <p:cNvPr id="95" name="Google Shape;95;p15"/>
          <p:cNvSpPr txBox="1"/>
          <p:nvPr/>
        </p:nvSpPr>
        <p:spPr>
          <a:xfrm>
            <a:off x="473025" y="3440575"/>
            <a:ext cx="8083500" cy="780300"/>
          </a:xfrm>
          <a:prstGeom prst="rect">
            <a:avLst/>
          </a:prstGeom>
          <a:noFill/>
          <a:ln>
            <a:noFill/>
          </a:ln>
        </p:spPr>
        <p:txBody>
          <a:bodyPr anchorCtr="0" anchor="t" bIns="91425" lIns="91425" spcFirstLastPara="1" rIns="91425" wrap="square" tIns="91425">
            <a:spAutoFit/>
          </a:bodyPr>
          <a:lstStyle/>
          <a:p>
            <a:pPr indent="-342900" lvl="0" marL="914400" rtl="0" algn="l">
              <a:lnSpc>
                <a:spcPct val="115000"/>
              </a:lnSpc>
              <a:spcBef>
                <a:spcPts val="0"/>
              </a:spcBef>
              <a:spcAft>
                <a:spcPts val="1000"/>
              </a:spcAft>
              <a:buClr>
                <a:schemeClr val="dk1"/>
              </a:buClr>
              <a:buSzPts val="1800"/>
              <a:buFont typeface="Calibri"/>
              <a:buChar char="●"/>
            </a:pPr>
            <a:r>
              <a:rPr lang="en" sz="1800">
                <a:solidFill>
                  <a:schemeClr val="dk1"/>
                </a:solidFill>
              </a:rPr>
              <a:t>Instead of bringing freedom, too much can create __________, _____, and </a:t>
            </a:r>
            <a:r>
              <a:rPr lang="en" sz="1800">
                <a:solidFill>
                  <a:schemeClr val="dk1"/>
                </a:solidFill>
              </a:rPr>
              <a:t>__________</a:t>
            </a:r>
            <a:r>
              <a:rPr lang="en" sz="1800">
                <a:solidFill>
                  <a:schemeClr val="dk1"/>
                </a:solidFill>
              </a:rPr>
              <a:t>_______.</a:t>
            </a:r>
            <a:endParaRPr sz="1800">
              <a:solidFill>
                <a:schemeClr val="dk1"/>
              </a:solidFill>
              <a:latin typeface="Calibri"/>
              <a:ea typeface="Calibri"/>
              <a:cs typeface="Calibri"/>
              <a:sym typeface="Calibri"/>
            </a:endParaRPr>
          </a:p>
        </p:txBody>
      </p:sp>
      <p:sp>
        <p:nvSpPr>
          <p:cNvPr id="96" name="Google Shape;96;p15"/>
          <p:cNvSpPr txBox="1"/>
          <p:nvPr/>
        </p:nvSpPr>
        <p:spPr>
          <a:xfrm>
            <a:off x="6638051" y="3440575"/>
            <a:ext cx="23823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stress</a:t>
            </a:r>
            <a:endParaRPr b="1" i="0" sz="2000" u="none" cap="none" strike="noStrike">
              <a:solidFill>
                <a:schemeClr val="dk1"/>
              </a:solidFill>
              <a:latin typeface="Arial"/>
              <a:ea typeface="Arial"/>
              <a:cs typeface="Arial"/>
              <a:sym typeface="Arial"/>
            </a:endParaRPr>
          </a:p>
        </p:txBody>
      </p:sp>
      <p:sp>
        <p:nvSpPr>
          <p:cNvPr id="97" name="Google Shape;97;p15"/>
          <p:cNvSpPr txBox="1"/>
          <p:nvPr/>
        </p:nvSpPr>
        <p:spPr>
          <a:xfrm>
            <a:off x="473025" y="4202575"/>
            <a:ext cx="8083500" cy="780300"/>
          </a:xfrm>
          <a:prstGeom prst="rect">
            <a:avLst/>
          </a:prstGeom>
          <a:noFill/>
          <a:ln>
            <a:noFill/>
          </a:ln>
        </p:spPr>
        <p:txBody>
          <a:bodyPr anchorCtr="0" anchor="t" bIns="91425" lIns="91425" spcFirstLastPara="1" rIns="91425" wrap="square" tIns="91425">
            <a:spAutoFit/>
          </a:bodyPr>
          <a:lstStyle/>
          <a:p>
            <a:pPr indent="-342900" lvl="0" marL="914400" rtl="0" algn="l">
              <a:lnSpc>
                <a:spcPct val="115000"/>
              </a:lnSpc>
              <a:spcBef>
                <a:spcPts val="0"/>
              </a:spcBef>
              <a:spcAft>
                <a:spcPts val="1000"/>
              </a:spcAft>
              <a:buClr>
                <a:schemeClr val="dk1"/>
              </a:buClr>
              <a:buSzPts val="1800"/>
              <a:buFont typeface="Calibri"/>
              <a:buChar char="●"/>
            </a:pPr>
            <a:r>
              <a:rPr lang="en" sz="1800">
                <a:solidFill>
                  <a:schemeClr val="dk1"/>
                </a:solidFill>
              </a:rPr>
              <a:t>When we are not careful, possessions can begin to ______</a:t>
            </a:r>
            <a:r>
              <a:rPr lang="en" sz="1800">
                <a:solidFill>
                  <a:schemeClr val="dk1"/>
                </a:solidFill>
              </a:rPr>
              <a:t>_</a:t>
            </a:r>
            <a:r>
              <a:rPr lang="en" sz="1800">
                <a:solidFill>
                  <a:schemeClr val="dk1"/>
                </a:solidFill>
              </a:rPr>
              <a:t> us instead of us managing them.</a:t>
            </a:r>
            <a:endParaRPr sz="1800">
              <a:solidFill>
                <a:schemeClr val="dk1"/>
              </a:solidFill>
              <a:latin typeface="Calibri"/>
              <a:ea typeface="Calibri"/>
              <a:cs typeface="Calibri"/>
              <a:sym typeface="Calibri"/>
            </a:endParaRPr>
          </a:p>
        </p:txBody>
      </p:sp>
      <p:sp>
        <p:nvSpPr>
          <p:cNvPr id="98" name="Google Shape;98;p15"/>
          <p:cNvSpPr txBox="1"/>
          <p:nvPr/>
        </p:nvSpPr>
        <p:spPr>
          <a:xfrm>
            <a:off x="6860226" y="4196350"/>
            <a:ext cx="10476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own</a:t>
            </a:r>
            <a:endParaRPr b="1" i="0" sz="2000" u="none" cap="none" strike="noStrike">
              <a:solidFill>
                <a:schemeClr val="dk1"/>
              </a:solidFill>
              <a:latin typeface="Arial"/>
              <a:ea typeface="Arial"/>
              <a:cs typeface="Arial"/>
              <a:sym typeface="Arial"/>
            </a:endParaRPr>
          </a:p>
        </p:txBody>
      </p:sp>
      <p:sp>
        <p:nvSpPr>
          <p:cNvPr id="99" name="Google Shape;99;p15"/>
          <p:cNvSpPr txBox="1"/>
          <p:nvPr/>
        </p:nvSpPr>
        <p:spPr>
          <a:xfrm>
            <a:off x="1456451" y="3745375"/>
            <a:ext cx="10974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fear</a:t>
            </a:r>
            <a:endParaRPr b="1" i="0" sz="2000" u="none" cap="none" strike="noStrike">
              <a:solidFill>
                <a:schemeClr val="dk1"/>
              </a:solidFill>
              <a:latin typeface="Arial"/>
              <a:ea typeface="Arial"/>
              <a:cs typeface="Arial"/>
              <a:sym typeface="Arial"/>
            </a:endParaRPr>
          </a:p>
        </p:txBody>
      </p:sp>
      <p:sp>
        <p:nvSpPr>
          <p:cNvPr id="100" name="Google Shape;100;p15"/>
          <p:cNvSpPr txBox="1"/>
          <p:nvPr/>
        </p:nvSpPr>
        <p:spPr>
          <a:xfrm>
            <a:off x="2675651" y="3745375"/>
            <a:ext cx="2382300" cy="400200"/>
          </a:xfrm>
          <a:prstGeom prst="rect">
            <a:avLst/>
          </a:prstGeom>
          <a:noFill/>
          <a:ln>
            <a:noFill/>
          </a:ln>
        </p:spPr>
        <p:txBody>
          <a:bodyPr anchorCtr="0" anchor="t" bIns="45700" lIns="91425" spcFirstLastPara="1" rIns="91425" wrap="square" tIns="45700">
            <a:spAutoFit/>
          </a:bodyPr>
          <a:lstStyle/>
          <a:p>
            <a:pPr indent="0" lvl="0" marL="0" rtl="0" algn="l">
              <a:lnSpc>
                <a:spcPct val="115000"/>
              </a:lnSpc>
              <a:spcBef>
                <a:spcPts val="0"/>
              </a:spcBef>
              <a:spcAft>
                <a:spcPts val="0"/>
              </a:spcAft>
              <a:buClr>
                <a:schemeClr val="dk1"/>
              </a:buClr>
              <a:buSzPts val="1100"/>
              <a:buFont typeface="Arial"/>
              <a:buNone/>
            </a:pPr>
            <a:r>
              <a:rPr b="1" lang="en" sz="2000">
                <a:solidFill>
                  <a:schemeClr val="dk1"/>
                </a:solidFill>
              </a:rPr>
              <a:t>discontentment</a:t>
            </a:r>
            <a:endParaRPr b="1" i="0" sz="2000" u="none" cap="none" strike="noStrike">
              <a:solidFill>
                <a:schemeClr val="dk1"/>
              </a:solidFill>
              <a:latin typeface="Arial"/>
              <a:ea typeface="Arial"/>
              <a:cs typeface="Arial"/>
              <a:sym typeface="Arial"/>
            </a:endParaRPr>
          </a:p>
        </p:txBody>
      </p:sp>
      <p:sp>
        <p:nvSpPr>
          <p:cNvPr id="101" name="Google Shape;101;p15"/>
          <p:cNvSpPr txBox="1"/>
          <p:nvPr/>
        </p:nvSpPr>
        <p:spPr>
          <a:xfrm>
            <a:off x="473025" y="1278050"/>
            <a:ext cx="49971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500">
                <a:solidFill>
                  <a:schemeClr val="dk1"/>
                </a:solidFill>
                <a:latin typeface="Calibri"/>
                <a:ea typeface="Calibri"/>
                <a:cs typeface="Calibri"/>
                <a:sym typeface="Calibri"/>
              </a:rPr>
              <a:t>The Danger of Possessions Owning Us</a:t>
            </a:r>
            <a:endParaRPr b="1" sz="1500">
              <a:solidFill>
                <a:schemeClr val="dk1"/>
              </a:solidFill>
              <a:latin typeface="Calibri"/>
              <a:ea typeface="Calibri"/>
              <a:cs typeface="Calibri"/>
              <a:sym typeface="Calibri"/>
            </a:endParaRPr>
          </a:p>
        </p:txBody>
      </p:sp>
      <p:sp>
        <p:nvSpPr>
          <p:cNvPr id="102" name="Google Shape;102;p15"/>
          <p:cNvSpPr txBox="1"/>
          <p:nvPr/>
        </p:nvSpPr>
        <p:spPr>
          <a:xfrm>
            <a:off x="6522300" y="1278050"/>
            <a:ext cx="2137800" cy="415500"/>
          </a:xfrm>
          <a:prstGeom prst="rect">
            <a:avLst/>
          </a:prstGeom>
          <a:noFill/>
          <a:ln>
            <a:noFill/>
          </a:ln>
        </p:spPr>
        <p:txBody>
          <a:bodyPr anchorCtr="0" anchor="t" bIns="91425" lIns="91425" spcFirstLastPara="1" rIns="91425" wrap="square" tIns="91425">
            <a:spAutoFit/>
          </a:bodyPr>
          <a:lstStyle/>
          <a:p>
            <a:pPr indent="0" lvl="0" marL="0" rtl="0" algn="r">
              <a:lnSpc>
                <a:spcPct val="115000"/>
              </a:lnSpc>
              <a:spcBef>
                <a:spcPts val="1000"/>
              </a:spcBef>
              <a:spcAft>
                <a:spcPts val="0"/>
              </a:spcAft>
              <a:buNone/>
            </a:pPr>
            <a:r>
              <a:rPr b="1" lang="en" sz="1500">
                <a:solidFill>
                  <a:schemeClr val="dk1"/>
                </a:solidFill>
                <a:latin typeface="Calibri"/>
                <a:ea typeface="Calibri"/>
                <a:cs typeface="Calibri"/>
                <a:sym typeface="Calibri"/>
              </a:rPr>
              <a:t>Luke 12:15</a:t>
            </a:r>
            <a:endParaRPr b="1" sz="15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6" name="Shape 106"/>
        <p:cNvGrpSpPr/>
        <p:nvPr/>
      </p:nvGrpSpPr>
      <p:grpSpPr>
        <a:xfrm>
          <a:off x="0" y="0"/>
          <a:ext cx="0" cy="0"/>
          <a:chOff x="0" y="0"/>
          <a:chExt cx="0" cy="0"/>
        </a:xfrm>
      </p:grpSpPr>
      <p:sp>
        <p:nvSpPr>
          <p:cNvPr id="107" name="Google Shape;107;p16"/>
          <p:cNvSpPr/>
          <p:nvPr/>
        </p:nvSpPr>
        <p:spPr>
          <a:xfrm>
            <a:off x="478425" y="1278050"/>
            <a:ext cx="8226600" cy="3761700"/>
          </a:xfrm>
          <a:prstGeom prst="rect">
            <a:avLst/>
          </a:prstGeom>
          <a:solidFill>
            <a:srgbClr val="F3CE77">
              <a:alpha val="76080"/>
            </a:srgbClr>
          </a:solidFill>
          <a:ln cap="flat" cmpd="sng" w="25400">
            <a:solidFill>
              <a:srgbClr val="08283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08" name="Google Shape;108;p16"/>
          <p:cNvSpPr txBox="1"/>
          <p:nvPr/>
        </p:nvSpPr>
        <p:spPr>
          <a:xfrm>
            <a:off x="549219" y="1593462"/>
            <a:ext cx="7780200" cy="523200"/>
          </a:xfrm>
          <a:prstGeom prst="rect">
            <a:avLst/>
          </a:prstGeom>
          <a:noFill/>
          <a:ln>
            <a:noFill/>
          </a:ln>
        </p:spPr>
        <p:txBody>
          <a:bodyPr anchorCtr="0" anchor="t" bIns="45700" lIns="91425" spcFirstLastPara="1" rIns="91425" wrap="square" tIns="45700">
            <a:spAutoFit/>
          </a:bodyPr>
          <a:lstStyle/>
          <a:p>
            <a:pPr indent="0" lvl="0" marL="457200" rtl="0" algn="l">
              <a:lnSpc>
                <a:spcPct val="115000"/>
              </a:lnSpc>
              <a:spcBef>
                <a:spcPts val="1000"/>
              </a:spcBef>
              <a:spcAft>
                <a:spcPts val="0"/>
              </a:spcAft>
              <a:buNone/>
            </a:pPr>
            <a:r>
              <a:rPr b="1" i="1" lang="en" sz="2800">
                <a:solidFill>
                  <a:schemeClr val="dk1"/>
                </a:solidFill>
                <a:latin typeface="Calibri"/>
                <a:ea typeface="Calibri"/>
                <a:cs typeface="Calibri"/>
                <a:sym typeface="Calibri"/>
              </a:rPr>
              <a:t>3. </a:t>
            </a:r>
            <a:r>
              <a:rPr b="1" i="1" lang="en" sz="2800">
                <a:solidFill>
                  <a:schemeClr val="dk1"/>
                </a:solidFill>
              </a:rPr>
              <a:t>Freedom in Surrender</a:t>
            </a:r>
            <a:endParaRPr b="1" sz="2800">
              <a:solidFill>
                <a:schemeClr val="dk1"/>
              </a:solidFill>
              <a:latin typeface="Calibri"/>
              <a:ea typeface="Calibri"/>
              <a:cs typeface="Calibri"/>
              <a:sym typeface="Calibri"/>
            </a:endParaRPr>
          </a:p>
        </p:txBody>
      </p:sp>
      <p:sp>
        <p:nvSpPr>
          <p:cNvPr id="109" name="Google Shape;109;p16"/>
          <p:cNvSpPr txBox="1"/>
          <p:nvPr/>
        </p:nvSpPr>
        <p:spPr>
          <a:xfrm>
            <a:off x="489775" y="1947052"/>
            <a:ext cx="8011200" cy="895800"/>
          </a:xfrm>
          <a:prstGeom prst="rect">
            <a:avLst/>
          </a:prstGeom>
          <a:noFill/>
          <a:ln>
            <a:noFill/>
          </a:ln>
        </p:spPr>
        <p:txBody>
          <a:bodyPr anchorCtr="0" anchor="t" bIns="91425" lIns="91425" spcFirstLastPara="1" rIns="91425" wrap="square" tIns="91425">
            <a:spAutoFit/>
          </a:bodyPr>
          <a:lstStyle/>
          <a:p>
            <a:pPr indent="0" lvl="0" marL="457200" rtl="0" algn="l">
              <a:lnSpc>
                <a:spcPct val="115000"/>
              </a:lnSpc>
              <a:spcBef>
                <a:spcPts val="0"/>
              </a:spcBef>
              <a:spcAft>
                <a:spcPts val="1000"/>
              </a:spcAft>
              <a:buClr>
                <a:schemeClr val="dk1"/>
              </a:buClr>
              <a:buSzPts val="1100"/>
              <a:buFont typeface="Arial"/>
              <a:buNone/>
            </a:pPr>
            <a:r>
              <a:rPr lang="en">
                <a:solidFill>
                  <a:schemeClr val="dk1"/>
                </a:solidFill>
              </a:rPr>
              <a:t>Matthew 19:21-22 – “Jesus answered, ‘If you want to be perfect, go, sell your possessions and give to the poor, and you will have treasure in heaven. Then come, follow me.’ When the young man heard this, he went away sad, because he had great wealth.”</a:t>
            </a:r>
            <a:endParaRPr sz="1700">
              <a:latin typeface="Calibri"/>
              <a:ea typeface="Calibri"/>
              <a:cs typeface="Calibri"/>
              <a:sym typeface="Calibri"/>
            </a:endParaRPr>
          </a:p>
        </p:txBody>
      </p:sp>
      <p:sp>
        <p:nvSpPr>
          <p:cNvPr id="110" name="Google Shape;110;p16"/>
          <p:cNvSpPr txBox="1"/>
          <p:nvPr/>
        </p:nvSpPr>
        <p:spPr>
          <a:xfrm>
            <a:off x="266225" y="2854408"/>
            <a:ext cx="7836900" cy="714300"/>
          </a:xfrm>
          <a:prstGeom prst="rect">
            <a:avLst/>
          </a:prstGeom>
          <a:noFill/>
          <a:ln>
            <a:noFill/>
          </a:ln>
        </p:spPr>
        <p:txBody>
          <a:bodyPr anchorCtr="0" anchor="t" bIns="91425" lIns="91425" spcFirstLastPara="1" rIns="91425" wrap="square" tIns="91425">
            <a:spAutoFit/>
          </a:bodyPr>
          <a:lstStyle/>
          <a:p>
            <a:pPr indent="-330200" lvl="0" marL="914400" rtl="0" algn="l">
              <a:lnSpc>
                <a:spcPct val="115000"/>
              </a:lnSpc>
              <a:spcBef>
                <a:spcPts val="0"/>
              </a:spcBef>
              <a:spcAft>
                <a:spcPts val="1000"/>
              </a:spcAft>
              <a:buClr>
                <a:schemeClr val="dk1"/>
              </a:buClr>
              <a:buSzPts val="1600"/>
              <a:buFont typeface="Calibri"/>
              <a:buChar char="●"/>
            </a:pPr>
            <a:r>
              <a:rPr lang="en" sz="1600">
                <a:solidFill>
                  <a:schemeClr val="dk1"/>
                </a:solidFill>
              </a:rPr>
              <a:t>True freedom comes not from </a:t>
            </a:r>
            <a:r>
              <a:rPr lang="en" sz="1600">
                <a:solidFill>
                  <a:schemeClr val="dk1"/>
                </a:solidFill>
              </a:rPr>
              <a:t>_________</a:t>
            </a:r>
            <a:r>
              <a:rPr lang="en" sz="1600">
                <a:solidFill>
                  <a:schemeClr val="dk1"/>
                </a:solidFill>
              </a:rPr>
              <a:t>_______, but from __________ in God.</a:t>
            </a:r>
            <a:endParaRPr sz="1600">
              <a:solidFill>
                <a:schemeClr val="dk1"/>
              </a:solidFill>
              <a:latin typeface="Calibri"/>
              <a:ea typeface="Calibri"/>
              <a:cs typeface="Calibri"/>
              <a:sym typeface="Calibri"/>
            </a:endParaRPr>
          </a:p>
        </p:txBody>
      </p:sp>
      <p:sp>
        <p:nvSpPr>
          <p:cNvPr id="111" name="Google Shape;111;p16"/>
          <p:cNvSpPr txBox="1"/>
          <p:nvPr/>
        </p:nvSpPr>
        <p:spPr>
          <a:xfrm>
            <a:off x="3971825" y="2854400"/>
            <a:ext cx="1874100" cy="400200"/>
          </a:xfrm>
          <a:prstGeom prst="rect">
            <a:avLst/>
          </a:prstGeom>
          <a:noFill/>
          <a:ln>
            <a:noFill/>
          </a:ln>
        </p:spPr>
        <p:txBody>
          <a:bodyPr anchorCtr="0" anchor="t" bIns="45700" lIns="91425" spcFirstLastPara="1" rIns="91425" wrap="square" tIns="45700">
            <a:spAutoFit/>
          </a:bodyPr>
          <a:lstStyle/>
          <a:p>
            <a:pPr indent="0" lvl="0" marL="0" rtl="0" algn="l">
              <a:lnSpc>
                <a:spcPct val="115000"/>
              </a:lnSpc>
              <a:spcBef>
                <a:spcPts val="0"/>
              </a:spcBef>
              <a:spcAft>
                <a:spcPts val="0"/>
              </a:spcAft>
              <a:buClr>
                <a:schemeClr val="dk1"/>
              </a:buClr>
              <a:buSzPts val="1100"/>
              <a:buFont typeface="Arial"/>
              <a:buNone/>
            </a:pPr>
            <a:r>
              <a:rPr b="1" lang="en" sz="2000">
                <a:solidFill>
                  <a:schemeClr val="dk1"/>
                </a:solidFill>
              </a:rPr>
              <a:t>accumulation</a:t>
            </a:r>
            <a:endParaRPr b="1" i="0" sz="2000" u="none" cap="none" strike="noStrike">
              <a:solidFill>
                <a:schemeClr val="dk1"/>
              </a:solidFill>
              <a:latin typeface="Arial"/>
              <a:ea typeface="Arial"/>
              <a:cs typeface="Arial"/>
              <a:sym typeface="Arial"/>
            </a:endParaRPr>
          </a:p>
        </p:txBody>
      </p:sp>
      <p:sp>
        <p:nvSpPr>
          <p:cNvPr id="112" name="Google Shape;112;p16"/>
          <p:cNvSpPr txBox="1"/>
          <p:nvPr/>
        </p:nvSpPr>
        <p:spPr>
          <a:xfrm>
            <a:off x="701625" y="3568400"/>
            <a:ext cx="8011200" cy="714300"/>
          </a:xfrm>
          <a:prstGeom prst="rect">
            <a:avLst/>
          </a:prstGeom>
          <a:noFill/>
          <a:ln>
            <a:noFill/>
          </a:ln>
        </p:spPr>
        <p:txBody>
          <a:bodyPr anchorCtr="0" anchor="t" bIns="91425" lIns="91425" spcFirstLastPara="1" rIns="91425" wrap="square" tIns="91425">
            <a:spAutoFit/>
          </a:bodyPr>
          <a:lstStyle/>
          <a:p>
            <a:pPr indent="-330200" lvl="0" marL="457200" rtl="0" algn="l">
              <a:lnSpc>
                <a:spcPct val="115000"/>
              </a:lnSpc>
              <a:spcBef>
                <a:spcPts val="0"/>
              </a:spcBef>
              <a:spcAft>
                <a:spcPts val="1000"/>
              </a:spcAft>
              <a:buClr>
                <a:schemeClr val="dk1"/>
              </a:buClr>
              <a:buSzPts val="1600"/>
              <a:buFont typeface="Calibri"/>
              <a:buChar char="●"/>
            </a:pPr>
            <a:r>
              <a:rPr lang="en" sz="1600">
                <a:solidFill>
                  <a:schemeClr val="dk1"/>
                </a:solidFill>
              </a:rPr>
              <a:t>Jesus did not tell the rich young ruler to give everything away because wealth was evil, but because his heart was __</a:t>
            </a:r>
            <a:r>
              <a:rPr lang="en" sz="1600">
                <a:solidFill>
                  <a:schemeClr val="dk1"/>
                </a:solidFill>
              </a:rPr>
              <a:t>____</a:t>
            </a:r>
            <a:r>
              <a:rPr lang="en" sz="1600">
                <a:solidFill>
                  <a:schemeClr val="dk1"/>
                </a:solidFill>
              </a:rPr>
              <a:t>_______ by his possessions.</a:t>
            </a:r>
            <a:endParaRPr sz="1600">
              <a:solidFill>
                <a:schemeClr val="dk1"/>
              </a:solidFill>
              <a:latin typeface="Calibri"/>
              <a:ea typeface="Calibri"/>
              <a:cs typeface="Calibri"/>
              <a:sym typeface="Calibri"/>
            </a:endParaRPr>
          </a:p>
        </p:txBody>
      </p:sp>
      <p:sp>
        <p:nvSpPr>
          <p:cNvPr id="113" name="Google Shape;113;p16"/>
          <p:cNvSpPr txBox="1"/>
          <p:nvPr/>
        </p:nvSpPr>
        <p:spPr>
          <a:xfrm>
            <a:off x="4505225" y="3854000"/>
            <a:ext cx="14115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controlled</a:t>
            </a:r>
            <a:endParaRPr b="1" i="0" sz="2000" u="none" cap="none" strike="noStrike">
              <a:solidFill>
                <a:schemeClr val="dk1"/>
              </a:solidFill>
              <a:latin typeface="Arial"/>
              <a:ea typeface="Arial"/>
              <a:cs typeface="Arial"/>
              <a:sym typeface="Arial"/>
            </a:endParaRPr>
          </a:p>
        </p:txBody>
      </p:sp>
      <p:sp>
        <p:nvSpPr>
          <p:cNvPr id="114" name="Google Shape;114;p16"/>
          <p:cNvSpPr txBox="1"/>
          <p:nvPr/>
        </p:nvSpPr>
        <p:spPr>
          <a:xfrm>
            <a:off x="701625" y="4329550"/>
            <a:ext cx="7780200" cy="714300"/>
          </a:xfrm>
          <a:prstGeom prst="rect">
            <a:avLst/>
          </a:prstGeom>
          <a:noFill/>
          <a:ln>
            <a:noFill/>
          </a:ln>
        </p:spPr>
        <p:txBody>
          <a:bodyPr anchorCtr="0" anchor="t" bIns="91425" lIns="91425" spcFirstLastPara="1" rIns="91425" wrap="square" tIns="91425">
            <a:spAutoFit/>
          </a:bodyPr>
          <a:lstStyle/>
          <a:p>
            <a:pPr indent="-330200" lvl="0" marL="457200" rtl="0" algn="l">
              <a:lnSpc>
                <a:spcPct val="115000"/>
              </a:lnSpc>
              <a:spcBef>
                <a:spcPts val="0"/>
              </a:spcBef>
              <a:spcAft>
                <a:spcPts val="1000"/>
              </a:spcAft>
              <a:buClr>
                <a:schemeClr val="dk1"/>
              </a:buClr>
              <a:buSzPts val="1600"/>
              <a:buFont typeface="Calibri"/>
              <a:buChar char="●"/>
            </a:pPr>
            <a:r>
              <a:rPr lang="en" sz="1600">
                <a:solidFill>
                  <a:schemeClr val="dk1"/>
                </a:solidFill>
              </a:rPr>
              <a:t>We must hold God’s blessings with an __________ hand, ready to use them for His glory.</a:t>
            </a:r>
            <a:endParaRPr b="1" sz="2600">
              <a:solidFill>
                <a:schemeClr val="dk1"/>
              </a:solidFill>
              <a:latin typeface="Calibri"/>
              <a:ea typeface="Calibri"/>
              <a:cs typeface="Calibri"/>
              <a:sym typeface="Calibri"/>
            </a:endParaRPr>
          </a:p>
        </p:txBody>
      </p:sp>
      <p:sp>
        <p:nvSpPr>
          <p:cNvPr id="115" name="Google Shape;115;p16"/>
          <p:cNvSpPr txBox="1"/>
          <p:nvPr/>
        </p:nvSpPr>
        <p:spPr>
          <a:xfrm>
            <a:off x="4814933" y="4273388"/>
            <a:ext cx="12300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open</a:t>
            </a:r>
            <a:endParaRPr b="1" i="0" sz="2000" u="none" cap="none" strike="noStrike">
              <a:solidFill>
                <a:schemeClr val="dk1"/>
              </a:solidFill>
              <a:latin typeface="Arial"/>
              <a:ea typeface="Arial"/>
              <a:cs typeface="Arial"/>
              <a:sym typeface="Arial"/>
            </a:endParaRPr>
          </a:p>
        </p:txBody>
      </p:sp>
      <p:sp>
        <p:nvSpPr>
          <p:cNvPr id="116" name="Google Shape;116;p16"/>
          <p:cNvSpPr txBox="1"/>
          <p:nvPr/>
        </p:nvSpPr>
        <p:spPr>
          <a:xfrm>
            <a:off x="6715033" y="2854396"/>
            <a:ext cx="12300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trusting</a:t>
            </a:r>
            <a:endParaRPr b="1" i="0" sz="2000" u="none" cap="none" strike="noStrike">
              <a:solidFill>
                <a:schemeClr val="dk1"/>
              </a:solidFill>
              <a:latin typeface="Arial"/>
              <a:ea typeface="Arial"/>
              <a:cs typeface="Arial"/>
              <a:sym typeface="Arial"/>
            </a:endParaRPr>
          </a:p>
        </p:txBody>
      </p:sp>
      <p:sp>
        <p:nvSpPr>
          <p:cNvPr id="117" name="Google Shape;117;p16"/>
          <p:cNvSpPr txBox="1"/>
          <p:nvPr/>
        </p:nvSpPr>
        <p:spPr>
          <a:xfrm>
            <a:off x="473025" y="1278050"/>
            <a:ext cx="49971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500">
                <a:solidFill>
                  <a:schemeClr val="dk1"/>
                </a:solidFill>
                <a:latin typeface="Calibri"/>
                <a:ea typeface="Calibri"/>
                <a:cs typeface="Calibri"/>
                <a:sym typeface="Calibri"/>
              </a:rPr>
              <a:t>The Danger of Possessions Owning Us</a:t>
            </a:r>
            <a:endParaRPr b="1" sz="1500">
              <a:solidFill>
                <a:schemeClr val="dk1"/>
              </a:solidFill>
              <a:latin typeface="Calibri"/>
              <a:ea typeface="Calibri"/>
              <a:cs typeface="Calibri"/>
              <a:sym typeface="Calibri"/>
            </a:endParaRPr>
          </a:p>
        </p:txBody>
      </p:sp>
      <p:sp>
        <p:nvSpPr>
          <p:cNvPr id="118" name="Google Shape;118;p16"/>
          <p:cNvSpPr txBox="1"/>
          <p:nvPr/>
        </p:nvSpPr>
        <p:spPr>
          <a:xfrm>
            <a:off x="6522300" y="1278050"/>
            <a:ext cx="2137800" cy="415500"/>
          </a:xfrm>
          <a:prstGeom prst="rect">
            <a:avLst/>
          </a:prstGeom>
          <a:noFill/>
          <a:ln>
            <a:noFill/>
          </a:ln>
        </p:spPr>
        <p:txBody>
          <a:bodyPr anchorCtr="0" anchor="t" bIns="91425" lIns="91425" spcFirstLastPara="1" rIns="91425" wrap="square" tIns="91425">
            <a:spAutoFit/>
          </a:bodyPr>
          <a:lstStyle/>
          <a:p>
            <a:pPr indent="0" lvl="0" marL="0" rtl="0" algn="r">
              <a:lnSpc>
                <a:spcPct val="115000"/>
              </a:lnSpc>
              <a:spcBef>
                <a:spcPts val="1000"/>
              </a:spcBef>
              <a:spcAft>
                <a:spcPts val="0"/>
              </a:spcAft>
              <a:buNone/>
            </a:pPr>
            <a:r>
              <a:rPr b="1" lang="en" sz="1500">
                <a:solidFill>
                  <a:schemeClr val="dk1"/>
                </a:solidFill>
                <a:latin typeface="Calibri"/>
                <a:ea typeface="Calibri"/>
                <a:cs typeface="Calibri"/>
                <a:sym typeface="Calibri"/>
              </a:rPr>
              <a:t>Luke 12:15</a:t>
            </a:r>
            <a:endParaRPr b="1" sz="15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22" name="Shape 122"/>
        <p:cNvGrpSpPr/>
        <p:nvPr/>
      </p:nvGrpSpPr>
      <p:grpSpPr>
        <a:xfrm>
          <a:off x="0" y="0"/>
          <a:ext cx="0" cy="0"/>
          <a:chOff x="0" y="0"/>
          <a:chExt cx="0" cy="0"/>
        </a:xfrm>
      </p:grpSpPr>
      <p:sp>
        <p:nvSpPr>
          <p:cNvPr id="123" name="Google Shape;123;p17"/>
          <p:cNvSpPr/>
          <p:nvPr/>
        </p:nvSpPr>
        <p:spPr>
          <a:xfrm>
            <a:off x="478425" y="1278050"/>
            <a:ext cx="8226600" cy="3761700"/>
          </a:xfrm>
          <a:prstGeom prst="rect">
            <a:avLst/>
          </a:prstGeom>
          <a:solidFill>
            <a:srgbClr val="F3CE77">
              <a:alpha val="76080"/>
            </a:srgbClr>
          </a:solidFill>
          <a:ln cap="flat" cmpd="sng" w="25400">
            <a:solidFill>
              <a:srgbClr val="08283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24" name="Google Shape;124;p17"/>
          <p:cNvSpPr txBox="1"/>
          <p:nvPr/>
        </p:nvSpPr>
        <p:spPr>
          <a:xfrm>
            <a:off x="478425" y="1718874"/>
            <a:ext cx="8226600" cy="10314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SzPts val="7200"/>
              <a:buNone/>
            </a:pPr>
            <a:r>
              <a:rPr b="1" lang="en" sz="6100">
                <a:solidFill>
                  <a:schemeClr val="dk1"/>
                </a:solidFill>
              </a:rPr>
              <a:t>Weekly Challenge</a:t>
            </a:r>
            <a:endParaRPr sz="2100">
              <a:solidFill>
                <a:schemeClr val="dk1"/>
              </a:solidFill>
            </a:endParaRPr>
          </a:p>
        </p:txBody>
      </p:sp>
      <p:sp>
        <p:nvSpPr>
          <p:cNvPr id="125" name="Google Shape;125;p17"/>
          <p:cNvSpPr txBox="1"/>
          <p:nvPr/>
        </p:nvSpPr>
        <p:spPr>
          <a:xfrm>
            <a:off x="707025" y="2828650"/>
            <a:ext cx="7929300" cy="2207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rPr b="1" lang="en" sz="1700">
                <a:solidFill>
                  <a:schemeClr val="dk1"/>
                </a:solidFill>
              </a:rPr>
              <a:t>Reflect</a:t>
            </a:r>
            <a:r>
              <a:rPr lang="en" sz="1700">
                <a:solidFill>
                  <a:schemeClr val="dk1"/>
                </a:solidFill>
              </a:rPr>
              <a:t> – Is there something in my life that I value more than my relationship with God?</a:t>
            </a:r>
            <a:endParaRPr sz="1700">
              <a:solidFill>
                <a:schemeClr val="dk1"/>
              </a:solidFill>
            </a:endParaRPr>
          </a:p>
          <a:p>
            <a:pPr indent="0" lvl="0" marL="0" rtl="0" algn="l">
              <a:lnSpc>
                <a:spcPct val="115000"/>
              </a:lnSpc>
              <a:spcBef>
                <a:spcPts val="1000"/>
              </a:spcBef>
              <a:spcAft>
                <a:spcPts val="0"/>
              </a:spcAft>
              <a:buClr>
                <a:schemeClr val="dk1"/>
              </a:buClr>
              <a:buSzPts val="1100"/>
              <a:buFont typeface="Arial"/>
              <a:buNone/>
            </a:pPr>
            <a:r>
              <a:rPr b="1" lang="en" sz="1700">
                <a:solidFill>
                  <a:schemeClr val="dk1"/>
                </a:solidFill>
              </a:rPr>
              <a:t>Act</a:t>
            </a:r>
            <a:r>
              <a:rPr lang="en" sz="1700">
                <a:solidFill>
                  <a:schemeClr val="dk1"/>
                </a:solidFill>
              </a:rPr>
              <a:t> – This week, practice generosity by giving away something meaningful to someone in need.</a:t>
            </a:r>
            <a:endParaRPr sz="1700">
              <a:solidFill>
                <a:schemeClr val="dk1"/>
              </a:solidFill>
            </a:endParaRPr>
          </a:p>
          <a:p>
            <a:pPr indent="0" lvl="0" marL="0" rtl="0" algn="l">
              <a:lnSpc>
                <a:spcPct val="115000"/>
              </a:lnSpc>
              <a:spcBef>
                <a:spcPts val="1000"/>
              </a:spcBef>
              <a:spcAft>
                <a:spcPts val="1000"/>
              </a:spcAft>
              <a:buClr>
                <a:schemeClr val="dk1"/>
              </a:buClr>
              <a:buSzPts val="1100"/>
              <a:buFont typeface="Arial"/>
              <a:buNone/>
            </a:pPr>
            <a:r>
              <a:rPr b="1" lang="en" sz="1700">
                <a:solidFill>
                  <a:schemeClr val="dk1"/>
                </a:solidFill>
              </a:rPr>
              <a:t>Pray</a:t>
            </a:r>
            <a:r>
              <a:rPr lang="en" sz="1700">
                <a:solidFill>
                  <a:schemeClr val="dk1"/>
                </a:solidFill>
              </a:rPr>
              <a:t> – Ask God to help you hold everything He gives you with an open hand, ready to use it for His glory.</a:t>
            </a:r>
            <a:endParaRPr b="1" sz="1700">
              <a:solidFill>
                <a:schemeClr val="dk1"/>
              </a:solidFill>
              <a:latin typeface="Cambria"/>
              <a:ea typeface="Cambria"/>
              <a:cs typeface="Cambria"/>
              <a:sym typeface="Cambria"/>
            </a:endParaRPr>
          </a:p>
        </p:txBody>
      </p:sp>
      <p:sp>
        <p:nvSpPr>
          <p:cNvPr id="126" name="Google Shape;126;p17"/>
          <p:cNvSpPr txBox="1"/>
          <p:nvPr/>
        </p:nvSpPr>
        <p:spPr>
          <a:xfrm>
            <a:off x="473025" y="1278050"/>
            <a:ext cx="49971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500">
                <a:solidFill>
                  <a:schemeClr val="dk1"/>
                </a:solidFill>
                <a:latin typeface="Calibri"/>
                <a:ea typeface="Calibri"/>
                <a:cs typeface="Calibri"/>
                <a:sym typeface="Calibri"/>
              </a:rPr>
              <a:t>The Danger of Possessions Owning Us</a:t>
            </a:r>
            <a:endParaRPr b="1" sz="1500">
              <a:solidFill>
                <a:schemeClr val="dk1"/>
              </a:solidFill>
              <a:latin typeface="Calibri"/>
              <a:ea typeface="Calibri"/>
              <a:cs typeface="Calibri"/>
              <a:sym typeface="Calibri"/>
            </a:endParaRPr>
          </a:p>
        </p:txBody>
      </p:sp>
      <p:sp>
        <p:nvSpPr>
          <p:cNvPr id="127" name="Google Shape;127;p17"/>
          <p:cNvSpPr txBox="1"/>
          <p:nvPr/>
        </p:nvSpPr>
        <p:spPr>
          <a:xfrm>
            <a:off x="6522300" y="1278050"/>
            <a:ext cx="2137800" cy="415500"/>
          </a:xfrm>
          <a:prstGeom prst="rect">
            <a:avLst/>
          </a:prstGeom>
          <a:noFill/>
          <a:ln>
            <a:noFill/>
          </a:ln>
        </p:spPr>
        <p:txBody>
          <a:bodyPr anchorCtr="0" anchor="t" bIns="91425" lIns="91425" spcFirstLastPara="1" rIns="91425" wrap="square" tIns="91425">
            <a:spAutoFit/>
          </a:bodyPr>
          <a:lstStyle/>
          <a:p>
            <a:pPr indent="0" lvl="0" marL="0" rtl="0" algn="r">
              <a:lnSpc>
                <a:spcPct val="115000"/>
              </a:lnSpc>
              <a:spcBef>
                <a:spcPts val="1000"/>
              </a:spcBef>
              <a:spcAft>
                <a:spcPts val="0"/>
              </a:spcAft>
              <a:buNone/>
            </a:pPr>
            <a:r>
              <a:rPr b="1" lang="en" sz="1500">
                <a:solidFill>
                  <a:schemeClr val="dk1"/>
                </a:solidFill>
                <a:latin typeface="Calibri"/>
                <a:ea typeface="Calibri"/>
                <a:cs typeface="Calibri"/>
                <a:sym typeface="Calibri"/>
              </a:rPr>
              <a:t>Luke 12:15</a:t>
            </a:r>
            <a:endParaRPr b="1" sz="15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