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schemas.openxmlformats.org/officeDocument/2006/relationships/slide" Target="slides/slide5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3326e6b0c20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3326e6b0c20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326e6b0c20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326e6b0c20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326e6b0c20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3326e6b0c20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326e6b0c20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3326e6b0c20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" name="Google Shape;9;p1" title="HisWayLogo.png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8382025" y="0"/>
            <a:ext cx="761975" cy="105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1"/>
          <p:cNvSpPr txBox="1"/>
          <p:nvPr/>
        </p:nvSpPr>
        <p:spPr>
          <a:xfrm>
            <a:off x="55275" y="-24025"/>
            <a:ext cx="9144000" cy="7110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400">
                <a:solidFill>
                  <a:schemeClr val="lt1"/>
                </a:solidFill>
                <a:latin typeface="Droid Serif"/>
                <a:ea typeface="Droid Serif"/>
                <a:cs typeface="Droid Serif"/>
                <a:sym typeface="Droid Serif"/>
              </a:rPr>
              <a:t>Stewardship: </a:t>
            </a:r>
            <a:endParaRPr b="1" sz="3400">
              <a:solidFill>
                <a:schemeClr val="lt1"/>
              </a:solidFill>
              <a:latin typeface="Droid Serif"/>
              <a:ea typeface="Droid Serif"/>
              <a:cs typeface="Droid Serif"/>
              <a:sym typeface="Droid Serif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400">
                <a:solidFill>
                  <a:schemeClr val="lt1"/>
                </a:solidFill>
                <a:latin typeface="Droid Serif"/>
                <a:ea typeface="Droid Serif"/>
                <a:cs typeface="Droid Serif"/>
                <a:sym typeface="Droid Serif"/>
              </a:rPr>
              <a:t>A Heart Check on God’s B</a:t>
            </a:r>
            <a:r>
              <a:rPr b="1" lang="en" sz="3000">
                <a:solidFill>
                  <a:schemeClr val="lt1"/>
                </a:solidFill>
                <a:latin typeface="Droid Serif"/>
                <a:ea typeface="Droid Serif"/>
                <a:cs typeface="Droid Serif"/>
                <a:sym typeface="Droid Serif"/>
              </a:rPr>
              <a:t>lessings</a:t>
            </a:r>
            <a:endParaRPr b="1" sz="3700">
              <a:solidFill>
                <a:schemeClr val="lt1"/>
              </a:solidFill>
              <a:latin typeface="Droid Serif"/>
              <a:ea typeface="Droid Serif"/>
              <a:cs typeface="Droid Serif"/>
              <a:sym typeface="Droid Serif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/>
          <p:nvPr/>
        </p:nvSpPr>
        <p:spPr>
          <a:xfrm>
            <a:off x="-256750" y="3899100"/>
            <a:ext cx="9509400" cy="1289700"/>
          </a:xfrm>
          <a:prstGeom prst="rect">
            <a:avLst/>
          </a:prstGeom>
          <a:solidFill>
            <a:srgbClr val="212121">
              <a:alpha val="611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0" y="1343126"/>
            <a:ext cx="9144000" cy="8157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3540000" dist="95250">
              <a:schemeClr val="dk1">
                <a:alpha val="50000"/>
              </a:schemeClr>
            </a:outerShdw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4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Living Open-Handed with God’s Blessings</a:t>
            </a:r>
            <a:endParaRPr b="1" sz="87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555775" y="2647950"/>
            <a:ext cx="6753300" cy="966000"/>
          </a:xfrm>
          <a:prstGeom prst="rect">
            <a:avLst/>
          </a:prstGeom>
          <a:solidFill>
            <a:srgbClr val="F3CE77">
              <a:alpha val="76080"/>
            </a:srgbClr>
          </a:solidFill>
          <a:ln>
            <a:noFill/>
          </a:ln>
          <a:effectLst>
            <a:outerShdw blurRad="57150" rotWithShape="0" algn="bl" dir="5400000" dist="19050">
              <a:schemeClr val="dk1">
                <a:alpha val="30000"/>
              </a:scheme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700">
                <a:solidFill>
                  <a:schemeClr val="lt1"/>
                </a:solidFill>
              </a:rPr>
              <a:t>2 Corinthians 9:8</a:t>
            </a:r>
            <a:r>
              <a:rPr lang="en" sz="1700">
                <a:solidFill>
                  <a:schemeClr val="lt1"/>
                </a:solidFill>
              </a:rPr>
              <a:t> – “And God is able to bless you abundantly, so that in all things at all times, having all that you need, you will abound in every good work.”</a:t>
            </a:r>
            <a:endParaRPr sz="27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7508675" y="2401533"/>
            <a:ext cx="1557300" cy="14187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 txBox="1"/>
          <p:nvPr/>
        </p:nvSpPr>
        <p:spPr>
          <a:xfrm>
            <a:off x="7596989" y="2343150"/>
            <a:ext cx="14688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00"/>
                </a:solidFill>
              </a:rPr>
              <a:t>Sermon Notes:</a:t>
            </a:r>
            <a:endParaRPr sz="1500">
              <a:solidFill>
                <a:srgbClr val="000000"/>
              </a:solidFill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41975" y="3899100"/>
            <a:ext cx="9144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His Way Baptist Church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-1676400" y="4409475"/>
            <a:ext cx="12192000" cy="10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1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Keith Desso Douglas, Executive Pastor  - Derrick Keith Douglas, Pastor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2361936" y="4804653"/>
            <a:ext cx="62490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" sz="21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1818 Esther St.  Houston, T</a:t>
            </a:r>
            <a:r>
              <a:rPr lang="en" sz="2100">
                <a:solidFill>
                  <a:srgbClr val="FFFFFF"/>
                </a:solidFill>
              </a:rPr>
              <a:t>X</a:t>
            </a:r>
            <a:r>
              <a:rPr b="0" i="0" lang="en" sz="21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77088</a:t>
            </a:r>
            <a:endParaRPr b="0" i="0" sz="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4" name="Google Shape;64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770325" y="2669325"/>
            <a:ext cx="1065000" cy="106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/>
          <p:nvPr/>
        </p:nvSpPr>
        <p:spPr>
          <a:xfrm>
            <a:off x="478425" y="1278050"/>
            <a:ext cx="8226600" cy="3761700"/>
          </a:xfrm>
          <a:prstGeom prst="rect">
            <a:avLst/>
          </a:prstGeom>
          <a:solidFill>
            <a:srgbClr val="F3CE77">
              <a:alpha val="76080"/>
            </a:srgbClr>
          </a:solidFill>
          <a:ln cap="flat" cmpd="sng" w="25400">
            <a:solidFill>
              <a:srgbClr val="08283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5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70" name="Google Shape;70;p14"/>
          <p:cNvSpPr txBox="1"/>
          <p:nvPr/>
        </p:nvSpPr>
        <p:spPr>
          <a:xfrm>
            <a:off x="605851" y="2737350"/>
            <a:ext cx="81177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Char char="●"/>
            </a:pPr>
            <a:r>
              <a:rPr lang="en" sz="1700">
                <a:solidFill>
                  <a:schemeClr val="dk1"/>
                </a:solidFill>
              </a:rPr>
              <a:t>God’s blessings are never meant to ______ with us, but to _____ through us.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14"/>
          <p:cNvSpPr txBox="1"/>
          <p:nvPr/>
        </p:nvSpPr>
        <p:spPr>
          <a:xfrm>
            <a:off x="777819" y="1669662"/>
            <a:ext cx="7780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b="1" i="1" lang="en" sz="2800">
                <a:solidFill>
                  <a:schemeClr val="dk1"/>
                </a:solidFill>
              </a:rPr>
              <a:t>God Blesses Us to Be a Blessing</a:t>
            </a:r>
            <a:endParaRPr i="1" sz="2800">
              <a:solidFill>
                <a:schemeClr val="dk1"/>
              </a:solidFill>
            </a:endParaRPr>
          </a:p>
        </p:txBody>
      </p:sp>
      <p:sp>
        <p:nvSpPr>
          <p:cNvPr id="72" name="Google Shape;72;p14"/>
          <p:cNvSpPr txBox="1"/>
          <p:nvPr/>
        </p:nvSpPr>
        <p:spPr>
          <a:xfrm>
            <a:off x="244425" y="1201850"/>
            <a:ext cx="49971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Living Open-Handed with God’s Blessings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14"/>
          <p:cNvSpPr txBox="1"/>
          <p:nvPr/>
        </p:nvSpPr>
        <p:spPr>
          <a:xfrm>
            <a:off x="102075" y="3356825"/>
            <a:ext cx="81177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655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Char char="●"/>
            </a:pPr>
            <a:r>
              <a:rPr lang="en" sz="1700">
                <a:solidFill>
                  <a:schemeClr val="dk1"/>
                </a:solidFill>
              </a:rPr>
              <a:t>When we hoard what God gives us, we miss the ______ of being part of His greater plan.</a:t>
            </a:r>
            <a:endParaRPr sz="17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74" name="Google Shape;74;p14"/>
          <p:cNvSpPr txBox="1"/>
          <p:nvPr/>
        </p:nvSpPr>
        <p:spPr>
          <a:xfrm>
            <a:off x="6750900" y="1201850"/>
            <a:ext cx="21378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Corinthians 9:8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p14"/>
          <p:cNvSpPr txBox="1"/>
          <p:nvPr/>
        </p:nvSpPr>
        <p:spPr>
          <a:xfrm>
            <a:off x="6710473" y="2725611"/>
            <a:ext cx="1608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flow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4"/>
          <p:cNvSpPr txBox="1"/>
          <p:nvPr/>
        </p:nvSpPr>
        <p:spPr>
          <a:xfrm>
            <a:off x="99975" y="4192200"/>
            <a:ext cx="83886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655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Char char="●"/>
            </a:pPr>
            <a:r>
              <a:rPr lang="en" sz="1700">
                <a:solidFill>
                  <a:schemeClr val="dk1"/>
                </a:solidFill>
              </a:rPr>
              <a:t>A ________ hand holds onto blessings, but an ______ hand allows God to work through us.</a:t>
            </a:r>
            <a:endParaRPr sz="17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77" name="Google Shape;77;p14"/>
          <p:cNvSpPr txBox="1"/>
          <p:nvPr/>
        </p:nvSpPr>
        <p:spPr>
          <a:xfrm>
            <a:off x="4606508" y="2729880"/>
            <a:ext cx="123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stop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14"/>
          <p:cNvSpPr txBox="1"/>
          <p:nvPr/>
        </p:nvSpPr>
        <p:spPr>
          <a:xfrm>
            <a:off x="5851073" y="3299321"/>
            <a:ext cx="1512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joy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4"/>
          <p:cNvSpPr txBox="1"/>
          <p:nvPr/>
        </p:nvSpPr>
        <p:spPr>
          <a:xfrm>
            <a:off x="861975" y="2046450"/>
            <a:ext cx="67272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chemeClr val="dk1"/>
                </a:solidFill>
              </a:rPr>
              <a:t>Genesis 12:2 – “I will make you into a great nation, and I will bless you; I will make your name great, and you will be a blessing.”</a:t>
            </a:r>
            <a:endParaRPr sz="20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80" name="Google Shape;80;p14"/>
          <p:cNvSpPr txBox="1"/>
          <p:nvPr/>
        </p:nvSpPr>
        <p:spPr>
          <a:xfrm>
            <a:off x="1316172" y="4159400"/>
            <a:ext cx="1785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closed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4"/>
          <p:cNvSpPr txBox="1"/>
          <p:nvPr/>
        </p:nvSpPr>
        <p:spPr>
          <a:xfrm>
            <a:off x="5583372" y="4155137"/>
            <a:ext cx="1785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open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5"/>
          <p:cNvSpPr/>
          <p:nvPr/>
        </p:nvSpPr>
        <p:spPr>
          <a:xfrm>
            <a:off x="478425" y="1278050"/>
            <a:ext cx="8226600" cy="3761700"/>
          </a:xfrm>
          <a:prstGeom prst="rect">
            <a:avLst/>
          </a:prstGeom>
          <a:solidFill>
            <a:srgbClr val="F3CE77">
              <a:alpha val="76080"/>
            </a:srgbClr>
          </a:solidFill>
          <a:ln cap="flat" cmpd="sng" w="25400">
            <a:solidFill>
              <a:srgbClr val="08283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5"/>
          <p:cNvSpPr txBox="1"/>
          <p:nvPr/>
        </p:nvSpPr>
        <p:spPr>
          <a:xfrm>
            <a:off x="320625" y="2601450"/>
            <a:ext cx="8011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en" sz="2000">
                <a:solidFill>
                  <a:schemeClr val="dk1"/>
                </a:solidFill>
              </a:rPr>
              <a:t>True joy is found in _______, not just _</a:t>
            </a:r>
            <a:r>
              <a:rPr lang="en" sz="2000">
                <a:solidFill>
                  <a:schemeClr val="dk1"/>
                </a:solidFill>
              </a:rPr>
              <a:t>____</a:t>
            </a:r>
            <a:r>
              <a:rPr lang="en" sz="2000">
                <a:solidFill>
                  <a:schemeClr val="dk1"/>
                </a:solidFill>
              </a:rPr>
              <a:t>_____.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5"/>
          <p:cNvSpPr txBox="1"/>
          <p:nvPr/>
        </p:nvSpPr>
        <p:spPr>
          <a:xfrm>
            <a:off x="549219" y="1669662"/>
            <a:ext cx="7780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i="1"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 </a:t>
            </a:r>
            <a:r>
              <a:rPr b="1" i="1" lang="en" sz="2800">
                <a:solidFill>
                  <a:schemeClr val="dk1"/>
                </a:solidFill>
              </a:rPr>
              <a:t>The Joy of Generosity</a:t>
            </a:r>
            <a:endParaRPr i="1" sz="2800">
              <a:solidFill>
                <a:srgbClr val="FFFFFF"/>
              </a:solidFill>
            </a:endParaRPr>
          </a:p>
        </p:txBody>
      </p:sp>
      <p:sp>
        <p:nvSpPr>
          <p:cNvPr id="89" name="Google Shape;89;p15"/>
          <p:cNvSpPr txBox="1"/>
          <p:nvPr/>
        </p:nvSpPr>
        <p:spPr>
          <a:xfrm>
            <a:off x="320625" y="3211975"/>
            <a:ext cx="83121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en" sz="2000">
                <a:solidFill>
                  <a:schemeClr val="dk1"/>
                </a:solidFill>
              </a:rPr>
              <a:t>Generosity is not about how much we _______, but about the _______ behind what we give.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5"/>
          <p:cNvSpPr txBox="1"/>
          <p:nvPr/>
        </p:nvSpPr>
        <p:spPr>
          <a:xfrm>
            <a:off x="3566382" y="2569942"/>
            <a:ext cx="1581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giving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5"/>
          <p:cNvSpPr txBox="1"/>
          <p:nvPr/>
        </p:nvSpPr>
        <p:spPr>
          <a:xfrm>
            <a:off x="984825" y="2123850"/>
            <a:ext cx="75717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chemeClr val="dk1"/>
                </a:solidFill>
              </a:rPr>
              <a:t>Acts 20:35 – “It is more blessed to give than to receive.”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5"/>
          <p:cNvSpPr txBox="1"/>
          <p:nvPr/>
        </p:nvSpPr>
        <p:spPr>
          <a:xfrm>
            <a:off x="5605798" y="2587926"/>
            <a:ext cx="1581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receiving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5"/>
          <p:cNvSpPr txBox="1"/>
          <p:nvPr/>
        </p:nvSpPr>
        <p:spPr>
          <a:xfrm>
            <a:off x="5799850" y="3211975"/>
            <a:ext cx="1631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give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5"/>
          <p:cNvSpPr txBox="1"/>
          <p:nvPr/>
        </p:nvSpPr>
        <p:spPr>
          <a:xfrm>
            <a:off x="320625" y="4050175"/>
            <a:ext cx="82266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en" sz="2000">
                <a:solidFill>
                  <a:schemeClr val="dk1"/>
                </a:solidFill>
              </a:rPr>
              <a:t>God’s economy operates on ____________, not ______ </a:t>
            </a:r>
            <a:br>
              <a:rPr lang="en" sz="2000">
                <a:solidFill>
                  <a:schemeClr val="dk1"/>
                </a:solidFill>
              </a:rPr>
            </a:br>
            <a:r>
              <a:rPr lang="en" sz="2000">
                <a:solidFill>
                  <a:schemeClr val="dk1"/>
                </a:solidFill>
              </a:rPr>
              <a:t>— we are called to trust that He will provide as we give.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5"/>
          <p:cNvSpPr txBox="1"/>
          <p:nvPr/>
        </p:nvSpPr>
        <p:spPr>
          <a:xfrm>
            <a:off x="1456450" y="3543751"/>
            <a:ext cx="1581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heart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5"/>
          <p:cNvSpPr txBox="1"/>
          <p:nvPr/>
        </p:nvSpPr>
        <p:spPr>
          <a:xfrm>
            <a:off x="4574225" y="4043950"/>
            <a:ext cx="1806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faithfulness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5"/>
          <p:cNvSpPr txBox="1"/>
          <p:nvPr/>
        </p:nvSpPr>
        <p:spPr>
          <a:xfrm>
            <a:off x="244425" y="1201850"/>
            <a:ext cx="49971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Living Open-Handed with God’s Blessings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5"/>
          <p:cNvSpPr txBox="1"/>
          <p:nvPr/>
        </p:nvSpPr>
        <p:spPr>
          <a:xfrm>
            <a:off x="6750900" y="1201850"/>
            <a:ext cx="21378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Corinthians 9:8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5"/>
          <p:cNvSpPr txBox="1"/>
          <p:nvPr/>
        </p:nvSpPr>
        <p:spPr>
          <a:xfrm>
            <a:off x="6936426" y="4043950"/>
            <a:ext cx="1047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fear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/>
          <p:nvPr/>
        </p:nvSpPr>
        <p:spPr>
          <a:xfrm>
            <a:off x="478425" y="1278050"/>
            <a:ext cx="8226600" cy="3761700"/>
          </a:xfrm>
          <a:prstGeom prst="rect">
            <a:avLst/>
          </a:prstGeom>
          <a:solidFill>
            <a:srgbClr val="F3CE77">
              <a:alpha val="76080"/>
            </a:srgbClr>
          </a:solidFill>
          <a:ln cap="flat" cmpd="sng" w="25400">
            <a:solidFill>
              <a:srgbClr val="08283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6"/>
          <p:cNvSpPr txBox="1"/>
          <p:nvPr/>
        </p:nvSpPr>
        <p:spPr>
          <a:xfrm>
            <a:off x="549219" y="1593462"/>
            <a:ext cx="7780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i="1"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</a:t>
            </a:r>
            <a:r>
              <a:rPr b="1" i="1" lang="en" sz="2800">
                <a:solidFill>
                  <a:schemeClr val="dk1"/>
                </a:solidFill>
              </a:rPr>
              <a:t>Trusting God for What’s Next</a:t>
            </a:r>
            <a:endParaRPr b="1" i="1" sz="2800">
              <a:solidFill>
                <a:srgbClr val="FFFFFF"/>
              </a:solidFill>
            </a:endParaRPr>
          </a:p>
        </p:txBody>
      </p:sp>
      <p:sp>
        <p:nvSpPr>
          <p:cNvPr id="106" name="Google Shape;106;p16"/>
          <p:cNvSpPr txBox="1"/>
          <p:nvPr/>
        </p:nvSpPr>
        <p:spPr>
          <a:xfrm>
            <a:off x="1303850" y="2026050"/>
            <a:ext cx="7197000" cy="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chemeClr val="dk1"/>
                </a:solidFill>
              </a:rPr>
              <a:t>Matthew 6:33 – “But seek first his kingdom and his righteousness, and all these things will be given to you as well.”</a:t>
            </a:r>
            <a:endParaRPr sz="17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6"/>
          <p:cNvSpPr txBox="1"/>
          <p:nvPr/>
        </p:nvSpPr>
        <p:spPr>
          <a:xfrm>
            <a:off x="418625" y="2711000"/>
            <a:ext cx="8082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lang="en" sz="1800">
                <a:solidFill>
                  <a:schemeClr val="dk1"/>
                </a:solidFill>
              </a:rPr>
              <a:t>When we seek God’s  _________ first, He provides for our _______.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6"/>
          <p:cNvSpPr txBox="1"/>
          <p:nvPr/>
        </p:nvSpPr>
        <p:spPr>
          <a:xfrm>
            <a:off x="3667024" y="2711000"/>
            <a:ext cx="1427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kingdom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6"/>
          <p:cNvSpPr txBox="1"/>
          <p:nvPr/>
        </p:nvSpPr>
        <p:spPr>
          <a:xfrm>
            <a:off x="854025" y="3416000"/>
            <a:ext cx="8011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lang="en" sz="1800">
                <a:solidFill>
                  <a:schemeClr val="dk1"/>
                </a:solidFill>
              </a:rPr>
              <a:t>Fear tells us to __________, but faith calls us to ________ and trust.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6"/>
          <p:cNvSpPr txBox="1"/>
          <p:nvPr/>
        </p:nvSpPr>
        <p:spPr>
          <a:xfrm>
            <a:off x="3057425" y="3369824"/>
            <a:ext cx="1135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hold on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6"/>
          <p:cNvSpPr txBox="1"/>
          <p:nvPr/>
        </p:nvSpPr>
        <p:spPr>
          <a:xfrm>
            <a:off x="854025" y="4100950"/>
            <a:ext cx="79431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Char char="●"/>
            </a:pPr>
            <a:r>
              <a:rPr lang="en" sz="1700">
                <a:solidFill>
                  <a:schemeClr val="dk1"/>
                </a:solidFill>
              </a:rPr>
              <a:t>An __________ hand is a sign of trust—believing that God is our ultimate provider.</a:t>
            </a:r>
            <a:endParaRPr b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6"/>
          <p:cNvSpPr txBox="1"/>
          <p:nvPr/>
        </p:nvSpPr>
        <p:spPr>
          <a:xfrm>
            <a:off x="1843133" y="4044788"/>
            <a:ext cx="123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open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6"/>
          <p:cNvSpPr txBox="1"/>
          <p:nvPr/>
        </p:nvSpPr>
        <p:spPr>
          <a:xfrm>
            <a:off x="244425" y="1201850"/>
            <a:ext cx="49971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Living Open-Handed with God’s Blessings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6"/>
          <p:cNvSpPr txBox="1"/>
          <p:nvPr/>
        </p:nvSpPr>
        <p:spPr>
          <a:xfrm>
            <a:off x="6750900" y="1201850"/>
            <a:ext cx="21378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Corinthians 9:8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6"/>
          <p:cNvSpPr txBox="1"/>
          <p:nvPr/>
        </p:nvSpPr>
        <p:spPr>
          <a:xfrm>
            <a:off x="7385449" y="2723325"/>
            <a:ext cx="1427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needs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6"/>
          <p:cNvSpPr txBox="1"/>
          <p:nvPr/>
        </p:nvSpPr>
        <p:spPr>
          <a:xfrm>
            <a:off x="6334025" y="3369824"/>
            <a:ext cx="1135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let  go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7"/>
          <p:cNvSpPr/>
          <p:nvPr/>
        </p:nvSpPr>
        <p:spPr>
          <a:xfrm>
            <a:off x="478425" y="1278050"/>
            <a:ext cx="8226600" cy="3761700"/>
          </a:xfrm>
          <a:prstGeom prst="rect">
            <a:avLst/>
          </a:prstGeom>
          <a:solidFill>
            <a:srgbClr val="F3CE77">
              <a:alpha val="76080"/>
            </a:srgbClr>
          </a:solidFill>
          <a:ln cap="flat" cmpd="sng" w="25400">
            <a:solidFill>
              <a:srgbClr val="08283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7"/>
          <p:cNvSpPr txBox="1"/>
          <p:nvPr/>
        </p:nvSpPr>
        <p:spPr>
          <a:xfrm>
            <a:off x="478425" y="1889258"/>
            <a:ext cx="8226600" cy="103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7200"/>
              <a:buNone/>
            </a:pPr>
            <a:r>
              <a:rPr b="1" lang="en" sz="6100">
                <a:solidFill>
                  <a:schemeClr val="dk1"/>
                </a:solidFill>
              </a:rPr>
              <a:t>Weekly Challenge</a:t>
            </a:r>
            <a:endParaRPr sz="2100">
              <a:solidFill>
                <a:schemeClr val="dk1"/>
              </a:solidFill>
            </a:endParaRPr>
          </a:p>
        </p:txBody>
      </p:sp>
      <p:sp>
        <p:nvSpPr>
          <p:cNvPr id="123" name="Google Shape;123;p17"/>
          <p:cNvSpPr txBox="1"/>
          <p:nvPr/>
        </p:nvSpPr>
        <p:spPr>
          <a:xfrm>
            <a:off x="783225" y="3133450"/>
            <a:ext cx="7524600" cy="149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700">
                <a:solidFill>
                  <a:schemeClr val="dk1"/>
                </a:solidFill>
              </a:rPr>
              <a:t>Reflect</a:t>
            </a:r>
            <a:r>
              <a:rPr lang="en" sz="1700">
                <a:solidFill>
                  <a:schemeClr val="dk1"/>
                </a:solidFill>
              </a:rPr>
              <a:t> – Is my heart open to God’s leading in giving?</a:t>
            </a:r>
            <a:endParaRPr sz="17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lang="en" sz="1700">
                <a:solidFill>
                  <a:schemeClr val="dk1"/>
                </a:solidFill>
              </a:rPr>
            </a:br>
            <a:r>
              <a:rPr b="1" lang="en" sz="1700">
                <a:solidFill>
                  <a:schemeClr val="dk1"/>
                </a:solidFill>
              </a:rPr>
              <a:t>Act</a:t>
            </a:r>
            <a:r>
              <a:rPr lang="en" sz="1700">
                <a:solidFill>
                  <a:schemeClr val="dk1"/>
                </a:solidFill>
              </a:rPr>
              <a:t> – Commit to a specific act of generosity this week.</a:t>
            </a:r>
            <a:endParaRPr sz="17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lang="en" sz="1700">
                <a:solidFill>
                  <a:schemeClr val="dk1"/>
                </a:solidFill>
              </a:rPr>
            </a:br>
            <a:r>
              <a:rPr b="1" lang="en" sz="1700">
                <a:solidFill>
                  <a:schemeClr val="dk1"/>
                </a:solidFill>
              </a:rPr>
              <a:t>Pray</a:t>
            </a:r>
            <a:r>
              <a:rPr lang="en" sz="1700">
                <a:solidFill>
                  <a:schemeClr val="dk1"/>
                </a:solidFill>
              </a:rPr>
              <a:t> – Ask God to help you live with open hands and trust Him for provision.</a:t>
            </a:r>
            <a:endParaRPr b="1" sz="26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24" name="Google Shape;124;p17"/>
          <p:cNvSpPr txBox="1"/>
          <p:nvPr/>
        </p:nvSpPr>
        <p:spPr>
          <a:xfrm>
            <a:off x="244425" y="1201850"/>
            <a:ext cx="49971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Living Open-Handed with God’s Blessings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17"/>
          <p:cNvSpPr txBox="1"/>
          <p:nvPr/>
        </p:nvSpPr>
        <p:spPr>
          <a:xfrm>
            <a:off x="6750900" y="1201850"/>
            <a:ext cx="21378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Corinthians 9:8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