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33e2848431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g33e2848431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53f9691ef1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53f9691ef1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326e6b0c20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326e6b0c20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326e6b0c20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3326e6b0c20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3326e6b0c20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3326e6b0c20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3326e6b0c20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3326e6b0c20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" name="Google Shape;32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6" name="Google Shape;36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5.jp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" name="Google Shape;9;p1" title="HisWayLogo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382025" y="0"/>
            <a:ext cx="761975" cy="105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1"/>
          <p:cNvSpPr txBox="1"/>
          <p:nvPr/>
        </p:nvSpPr>
        <p:spPr>
          <a:xfrm>
            <a:off x="-20925" y="52175"/>
            <a:ext cx="8403000" cy="10566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5000">
                <a:solidFill>
                  <a:schemeClr val="lt1"/>
                </a:solidFill>
              </a:rPr>
              <a:t>Power in the Secret Place</a:t>
            </a:r>
            <a:endParaRPr b="1" sz="5000">
              <a:solidFill>
                <a:schemeClr val="lt1"/>
              </a:solidFill>
              <a:latin typeface="Droid Serif"/>
              <a:ea typeface="Droid Serif"/>
              <a:cs typeface="Droid Serif"/>
              <a:sym typeface="Droid Serif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jpg"/><Relationship Id="rId4" Type="http://schemas.openxmlformats.org/officeDocument/2006/relationships/hyperlink" Target="http://drive.google.com/file/d/1dHEFMXTLdOf44wzl_fpHiJTqm5Schh75/view" TargetMode="External"/><Relationship Id="rId5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 title="Power-In-The-Secret-Place.mp4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0" y="-10"/>
            <a:ext cx="9144000" cy="51435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/>
          <p:nvPr/>
        </p:nvSpPr>
        <p:spPr>
          <a:xfrm>
            <a:off x="-97225" y="2290925"/>
            <a:ext cx="9422400" cy="1655400"/>
          </a:xfrm>
          <a:prstGeom prst="rect">
            <a:avLst/>
          </a:prstGeom>
          <a:solidFill>
            <a:srgbClr val="212121">
              <a:alpha val="611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5"/>
          <p:cNvSpPr txBox="1"/>
          <p:nvPr/>
        </p:nvSpPr>
        <p:spPr>
          <a:xfrm>
            <a:off x="0" y="1343126"/>
            <a:ext cx="9144000" cy="6771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3300000" dist="38100">
              <a:srgbClr val="7F6000">
                <a:alpha val="68000"/>
              </a:srgbClr>
            </a:outerShdw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chemeClr val="lt1"/>
                </a:solidFill>
              </a:rPr>
              <a:t>Purpose of Prayer – Why We Talk to God</a:t>
            </a:r>
            <a:endParaRPr b="1" sz="3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15"/>
          <p:cNvSpPr txBox="1"/>
          <p:nvPr/>
        </p:nvSpPr>
        <p:spPr>
          <a:xfrm>
            <a:off x="558950" y="2290925"/>
            <a:ext cx="6673800" cy="148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71450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Matthew 6:5–13</a:t>
            </a:r>
            <a:r>
              <a:rPr lang="en" sz="11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-- </a:t>
            </a:r>
            <a:r>
              <a:rPr b="1" lang="en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5) </a:t>
            </a:r>
            <a:r>
              <a:rPr lang="en" sz="1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When you pray, don't be like those show-offs who love to stand up and pray in the synagogues and on the street corners. They do this just to look good. I can assure you that they already have their reward. </a:t>
            </a:r>
            <a:r>
              <a:rPr b="1" lang="en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6) </a:t>
            </a:r>
            <a:r>
              <a:rPr lang="en" sz="1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When you pray, go into a room alone and close the door. Pray to your Father in private. He knows what is done in private and will reward you. </a:t>
            </a:r>
            <a:r>
              <a:rPr b="1" lang="en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7)</a:t>
            </a:r>
            <a:r>
              <a:rPr lang="en" sz="1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When you pray, don't talk on and on as people do who don't know God. They think God likes to hear long prayers. </a:t>
            </a:r>
            <a:r>
              <a:rPr b="1" lang="en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8) </a:t>
            </a:r>
            <a:r>
              <a:rPr lang="en" sz="1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Don't be like them. Your Father knows what you need even before you ask.</a:t>
            </a:r>
            <a:endParaRPr sz="13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15"/>
          <p:cNvSpPr/>
          <p:nvPr/>
        </p:nvSpPr>
        <p:spPr>
          <a:xfrm>
            <a:off x="7508675" y="2401533"/>
            <a:ext cx="1557300" cy="14187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 txBox="1"/>
          <p:nvPr/>
        </p:nvSpPr>
        <p:spPr>
          <a:xfrm>
            <a:off x="7596989" y="2343150"/>
            <a:ext cx="14688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00000"/>
                </a:solidFill>
              </a:rPr>
              <a:t>Sermon Notes:</a:t>
            </a:r>
            <a:endParaRPr sz="1500">
              <a:solidFill>
                <a:srgbClr val="000000"/>
              </a:solidFill>
            </a:endParaRPr>
          </a:p>
        </p:txBody>
      </p:sp>
      <p:sp>
        <p:nvSpPr>
          <p:cNvPr id="70" name="Google Shape;70;p15"/>
          <p:cNvSpPr txBox="1"/>
          <p:nvPr/>
        </p:nvSpPr>
        <p:spPr>
          <a:xfrm>
            <a:off x="41975" y="3899100"/>
            <a:ext cx="91440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His Way Baptist Church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-1676400" y="4409475"/>
            <a:ext cx="12192000" cy="10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" sz="21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Keith Desso Douglas, Executive Pastor  - Derrick Keith Douglas, Pastor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5"/>
          <p:cNvSpPr txBox="1"/>
          <p:nvPr/>
        </p:nvSpPr>
        <p:spPr>
          <a:xfrm>
            <a:off x="2361936" y="4804653"/>
            <a:ext cx="62490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" sz="21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1818 Esther St.  Houston, T</a:t>
            </a:r>
            <a:r>
              <a:rPr lang="en" sz="2100">
                <a:solidFill>
                  <a:srgbClr val="FFFFFF"/>
                </a:solidFill>
              </a:rPr>
              <a:t>X</a:t>
            </a:r>
            <a:r>
              <a:rPr b="0" i="0" lang="en" sz="21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77088</a:t>
            </a:r>
            <a:endParaRPr b="0" i="0" sz="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3" name="Google Shape;73;p15" title="Week1-Purpose-of-Prayer-QRcode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89963" y="2717488"/>
            <a:ext cx="994725" cy="994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/>
          <p:nvPr/>
        </p:nvSpPr>
        <p:spPr>
          <a:xfrm>
            <a:off x="478425" y="1278050"/>
            <a:ext cx="8226600" cy="3761700"/>
          </a:xfrm>
          <a:prstGeom prst="rect">
            <a:avLst/>
          </a:prstGeom>
          <a:solidFill>
            <a:srgbClr val="F3EDE0">
              <a:alpha val="76080"/>
            </a:srgbClr>
          </a:solidFill>
          <a:ln cap="flat" cmpd="sng" w="25400">
            <a:solidFill>
              <a:srgbClr val="08283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5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79" name="Google Shape;79;p16"/>
          <p:cNvSpPr txBox="1"/>
          <p:nvPr/>
        </p:nvSpPr>
        <p:spPr>
          <a:xfrm>
            <a:off x="547574" y="3162300"/>
            <a:ext cx="81240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>
                <a:solidFill>
                  <a:srgbClr val="0E0E0E"/>
                </a:solidFill>
              </a:rPr>
              <a:t>Intimacy grows in _______ moments.</a:t>
            </a:r>
            <a:endParaRPr sz="2000">
              <a:solidFill>
                <a:schemeClr val="dk1"/>
              </a:solidFill>
            </a:endParaRPr>
          </a:p>
        </p:txBody>
      </p:sp>
      <p:sp>
        <p:nvSpPr>
          <p:cNvPr id="80" name="Google Shape;80;p16"/>
          <p:cNvSpPr txBox="1"/>
          <p:nvPr/>
        </p:nvSpPr>
        <p:spPr>
          <a:xfrm>
            <a:off x="930219" y="1669662"/>
            <a:ext cx="7780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431800" lvl="0" marL="45720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b="1" i="1" lang="en" sz="3200">
                <a:solidFill>
                  <a:srgbClr val="0E0E0E"/>
                </a:solidFill>
                <a:latin typeface="Calibri"/>
                <a:ea typeface="Calibri"/>
                <a:cs typeface="Calibri"/>
                <a:sym typeface="Calibri"/>
              </a:rPr>
              <a:t>Prayer is __________</a:t>
            </a:r>
            <a:endParaRPr b="1" i="1"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81;p16"/>
          <p:cNvSpPr txBox="1"/>
          <p:nvPr/>
        </p:nvSpPr>
        <p:spPr>
          <a:xfrm>
            <a:off x="3198931" y="3137850"/>
            <a:ext cx="1001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quiet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6"/>
          <p:cNvSpPr txBox="1"/>
          <p:nvPr/>
        </p:nvSpPr>
        <p:spPr>
          <a:xfrm>
            <a:off x="491009" y="1201850"/>
            <a:ext cx="49971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Purpose of Prayer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16"/>
          <p:cNvSpPr txBox="1"/>
          <p:nvPr/>
        </p:nvSpPr>
        <p:spPr>
          <a:xfrm>
            <a:off x="6637125" y="1201850"/>
            <a:ext cx="21336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Matthew 6: 5 - 13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16"/>
          <p:cNvSpPr txBox="1"/>
          <p:nvPr/>
        </p:nvSpPr>
        <p:spPr>
          <a:xfrm>
            <a:off x="557175" y="3953725"/>
            <a:ext cx="75780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>
                <a:solidFill>
                  <a:srgbClr val="0E0E0E"/>
                </a:solidFill>
              </a:rPr>
              <a:t>God __________ what is done in secret.</a:t>
            </a:r>
            <a:endParaRPr sz="2000">
              <a:solidFill>
                <a:schemeClr val="dk1"/>
              </a:solidFill>
            </a:endParaRPr>
          </a:p>
        </p:txBody>
      </p:sp>
      <p:sp>
        <p:nvSpPr>
          <p:cNvPr id="85" name="Google Shape;85;p16"/>
          <p:cNvSpPr txBox="1"/>
          <p:nvPr/>
        </p:nvSpPr>
        <p:spPr>
          <a:xfrm>
            <a:off x="1733800" y="3976050"/>
            <a:ext cx="1278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rewards 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6"/>
          <p:cNvSpPr txBox="1"/>
          <p:nvPr/>
        </p:nvSpPr>
        <p:spPr>
          <a:xfrm>
            <a:off x="547574" y="2384275"/>
            <a:ext cx="79680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>
                <a:solidFill>
                  <a:srgbClr val="0E0E0E"/>
                </a:solidFill>
              </a:rPr>
              <a:t>Private prayer __________ God’s presence.</a:t>
            </a:r>
            <a:endParaRPr sz="20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87" name="Google Shape;87;p16"/>
          <p:cNvSpPr txBox="1"/>
          <p:nvPr/>
        </p:nvSpPr>
        <p:spPr>
          <a:xfrm>
            <a:off x="3149724" y="1640836"/>
            <a:ext cx="20841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i="1" lang="en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Personal</a:t>
            </a:r>
            <a:endParaRPr b="1" i="1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6"/>
          <p:cNvSpPr txBox="1"/>
          <p:nvPr/>
        </p:nvSpPr>
        <p:spPr>
          <a:xfrm>
            <a:off x="2930108" y="2375856"/>
            <a:ext cx="123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invites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7"/>
          <p:cNvSpPr/>
          <p:nvPr/>
        </p:nvSpPr>
        <p:spPr>
          <a:xfrm>
            <a:off x="199675" y="1278050"/>
            <a:ext cx="8226600" cy="3761700"/>
          </a:xfrm>
          <a:prstGeom prst="rect">
            <a:avLst/>
          </a:prstGeom>
          <a:solidFill>
            <a:srgbClr val="F3EDE0">
              <a:alpha val="76080"/>
            </a:srgbClr>
          </a:solidFill>
          <a:ln cap="flat" cmpd="sng" w="25400">
            <a:solidFill>
              <a:srgbClr val="08283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highlight>
                <a:srgbClr val="F3EDE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7"/>
          <p:cNvSpPr txBox="1"/>
          <p:nvPr/>
        </p:nvSpPr>
        <p:spPr>
          <a:xfrm>
            <a:off x="396825" y="2513842"/>
            <a:ext cx="80835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>
                <a:solidFill>
                  <a:srgbClr val="0E0E0E"/>
                </a:solidFill>
              </a:rPr>
              <a:t>Prayer begins with God’s __________.</a:t>
            </a:r>
            <a:endParaRPr sz="20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95" name="Google Shape;95;p17"/>
          <p:cNvSpPr txBox="1"/>
          <p:nvPr/>
        </p:nvSpPr>
        <p:spPr>
          <a:xfrm>
            <a:off x="549219" y="1745862"/>
            <a:ext cx="7780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None/>
            </a:pPr>
            <a:r>
              <a:rPr b="1" i="1" lang="en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</a:t>
            </a:r>
            <a:r>
              <a:rPr b="1" i="1" lang="en" sz="3200">
                <a:solidFill>
                  <a:srgbClr val="0E0E0E"/>
                </a:solidFill>
                <a:latin typeface="Calibri"/>
                <a:ea typeface="Calibri"/>
                <a:cs typeface="Calibri"/>
                <a:sym typeface="Calibri"/>
              </a:rPr>
              <a:t>Prayer is __________</a:t>
            </a:r>
            <a:endParaRPr b="1" i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7"/>
          <p:cNvSpPr txBox="1"/>
          <p:nvPr/>
        </p:nvSpPr>
        <p:spPr>
          <a:xfrm>
            <a:off x="2634000" y="1718487"/>
            <a:ext cx="19305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i="1" lang="en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Relational</a:t>
            </a:r>
            <a:endParaRPr b="1" i="1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7"/>
          <p:cNvSpPr txBox="1"/>
          <p:nvPr/>
        </p:nvSpPr>
        <p:spPr>
          <a:xfrm>
            <a:off x="396825" y="3211050"/>
            <a:ext cx="8011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>
                <a:solidFill>
                  <a:srgbClr val="0E0E0E"/>
                </a:solidFill>
              </a:rPr>
              <a:t>Reverence fuels __</a:t>
            </a:r>
            <a:r>
              <a:rPr lang="en" sz="2000">
                <a:solidFill>
                  <a:srgbClr val="0E0E0E"/>
                </a:solidFill>
              </a:rPr>
              <a:t>__</a:t>
            </a:r>
            <a:r>
              <a:rPr lang="en" sz="2000">
                <a:solidFill>
                  <a:srgbClr val="0E0E0E"/>
                </a:solidFill>
              </a:rPr>
              <a:t>________.</a:t>
            </a:r>
            <a:endParaRPr sz="20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98" name="Google Shape;98;p17"/>
          <p:cNvSpPr txBox="1"/>
          <p:nvPr/>
        </p:nvSpPr>
        <p:spPr>
          <a:xfrm>
            <a:off x="2875500" y="3216726"/>
            <a:ext cx="1818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relationship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7"/>
          <p:cNvSpPr txBox="1"/>
          <p:nvPr/>
        </p:nvSpPr>
        <p:spPr>
          <a:xfrm>
            <a:off x="396825" y="3973975"/>
            <a:ext cx="7830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>
                <a:solidFill>
                  <a:srgbClr val="0E0E0E"/>
                </a:solidFill>
              </a:rPr>
              <a:t>Belonging shapes our __________.</a:t>
            </a:r>
            <a:endParaRPr sz="20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00" name="Google Shape;100;p17"/>
          <p:cNvSpPr txBox="1"/>
          <p:nvPr/>
        </p:nvSpPr>
        <p:spPr>
          <a:xfrm>
            <a:off x="3508168" y="3986503"/>
            <a:ext cx="1506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boldness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7"/>
          <p:cNvSpPr txBox="1"/>
          <p:nvPr/>
        </p:nvSpPr>
        <p:spPr>
          <a:xfrm>
            <a:off x="3947369" y="2520719"/>
            <a:ext cx="1506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identity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7"/>
          <p:cNvSpPr txBox="1"/>
          <p:nvPr/>
        </p:nvSpPr>
        <p:spPr>
          <a:xfrm>
            <a:off x="186209" y="1201850"/>
            <a:ext cx="49971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Purpose of Prayer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7"/>
          <p:cNvSpPr txBox="1"/>
          <p:nvPr/>
        </p:nvSpPr>
        <p:spPr>
          <a:xfrm>
            <a:off x="6332325" y="1201850"/>
            <a:ext cx="2150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Matthew 6: 5 - 13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8"/>
          <p:cNvSpPr/>
          <p:nvPr/>
        </p:nvSpPr>
        <p:spPr>
          <a:xfrm>
            <a:off x="478425" y="1287042"/>
            <a:ext cx="8226600" cy="3761700"/>
          </a:xfrm>
          <a:prstGeom prst="rect">
            <a:avLst/>
          </a:prstGeom>
          <a:solidFill>
            <a:srgbClr val="F3EDE0">
              <a:alpha val="76080"/>
            </a:srgbClr>
          </a:solidFill>
          <a:ln cap="flat" cmpd="sng" w="25400">
            <a:solidFill>
              <a:srgbClr val="08283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8"/>
          <p:cNvSpPr txBox="1"/>
          <p:nvPr/>
        </p:nvSpPr>
        <p:spPr>
          <a:xfrm>
            <a:off x="266225" y="2482400"/>
            <a:ext cx="7836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9144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mbria"/>
              <a:buChar char="●"/>
            </a:pPr>
            <a:r>
              <a:rPr lang="en" sz="2000">
                <a:solidFill>
                  <a:srgbClr val="0E0E0E"/>
                </a:solidFill>
              </a:rPr>
              <a:t>Prayer is about __________, not control.</a:t>
            </a:r>
            <a:endParaRPr sz="20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10" name="Google Shape;110;p18"/>
          <p:cNvSpPr txBox="1"/>
          <p:nvPr/>
        </p:nvSpPr>
        <p:spPr>
          <a:xfrm>
            <a:off x="414800" y="1745850"/>
            <a:ext cx="76098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i="1" lang="en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</a:t>
            </a:r>
            <a:r>
              <a:rPr b="1" i="1" lang="en" sz="3200">
                <a:solidFill>
                  <a:srgbClr val="0E0E0E"/>
                </a:solidFill>
                <a:latin typeface="Calibri"/>
                <a:ea typeface="Calibri"/>
                <a:cs typeface="Calibri"/>
                <a:sym typeface="Calibri"/>
              </a:rPr>
              <a:t>Prayer is _</a:t>
            </a:r>
            <a:r>
              <a:rPr b="1" i="1" lang="en" sz="3200">
                <a:solidFill>
                  <a:srgbClr val="0E0E0E"/>
                </a:solidFill>
                <a:latin typeface="Calibri"/>
                <a:ea typeface="Calibri"/>
                <a:cs typeface="Calibri"/>
                <a:sym typeface="Calibri"/>
              </a:rPr>
              <a:t>________</a:t>
            </a:r>
            <a:r>
              <a:rPr b="1" i="1" lang="en" sz="3200">
                <a:solidFill>
                  <a:srgbClr val="0E0E0E"/>
                </a:solidFill>
                <a:latin typeface="Calibri"/>
                <a:ea typeface="Calibri"/>
                <a:cs typeface="Calibri"/>
                <a:sym typeface="Calibri"/>
              </a:rPr>
              <a:t>_______</a:t>
            </a:r>
            <a:endParaRPr b="1" i="1" sz="32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8"/>
          <p:cNvSpPr txBox="1"/>
          <p:nvPr/>
        </p:nvSpPr>
        <p:spPr>
          <a:xfrm>
            <a:off x="2940993" y="1711400"/>
            <a:ext cx="35034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i="1" lang="en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Transformational</a:t>
            </a:r>
            <a:endParaRPr b="1" i="1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8"/>
          <p:cNvSpPr txBox="1"/>
          <p:nvPr/>
        </p:nvSpPr>
        <p:spPr>
          <a:xfrm>
            <a:off x="3057423" y="2482400"/>
            <a:ext cx="1514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alignment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8"/>
          <p:cNvSpPr txBox="1"/>
          <p:nvPr/>
        </p:nvSpPr>
        <p:spPr>
          <a:xfrm>
            <a:off x="701625" y="3339800"/>
            <a:ext cx="8011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mbria"/>
              <a:buChar char="●"/>
            </a:pPr>
            <a:r>
              <a:rPr lang="en" sz="2000">
                <a:solidFill>
                  <a:srgbClr val="0E0E0E"/>
                </a:solidFill>
              </a:rPr>
              <a:t>God’s kingdom transforms our __________.</a:t>
            </a:r>
            <a:endParaRPr sz="20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14" name="Google Shape;114;p18"/>
          <p:cNvSpPr txBox="1"/>
          <p:nvPr/>
        </p:nvSpPr>
        <p:spPr>
          <a:xfrm>
            <a:off x="4733825" y="3320600"/>
            <a:ext cx="1679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withdraw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18"/>
          <p:cNvSpPr txBox="1"/>
          <p:nvPr/>
        </p:nvSpPr>
        <p:spPr>
          <a:xfrm>
            <a:off x="701625" y="4100950"/>
            <a:ext cx="79431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mbria"/>
              <a:buChar char="●"/>
            </a:pPr>
            <a:r>
              <a:rPr lang="en" sz="2000">
                <a:solidFill>
                  <a:srgbClr val="0E0E0E"/>
                </a:solidFill>
              </a:rPr>
              <a:t>Obedience is the __________  result of prayer.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18"/>
          <p:cNvSpPr txBox="1"/>
          <p:nvPr/>
        </p:nvSpPr>
        <p:spPr>
          <a:xfrm>
            <a:off x="3373023" y="4115875"/>
            <a:ext cx="1631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natural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18"/>
          <p:cNvSpPr txBox="1"/>
          <p:nvPr/>
        </p:nvSpPr>
        <p:spPr>
          <a:xfrm>
            <a:off x="491009" y="1201850"/>
            <a:ext cx="49971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Purpose of Prayer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18"/>
          <p:cNvSpPr txBox="1"/>
          <p:nvPr/>
        </p:nvSpPr>
        <p:spPr>
          <a:xfrm>
            <a:off x="6637125" y="1201850"/>
            <a:ext cx="21696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Matthew 6: 5 - 13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9"/>
          <p:cNvSpPr/>
          <p:nvPr/>
        </p:nvSpPr>
        <p:spPr>
          <a:xfrm>
            <a:off x="478425" y="1278050"/>
            <a:ext cx="8226600" cy="3761700"/>
          </a:xfrm>
          <a:prstGeom prst="rect">
            <a:avLst/>
          </a:prstGeom>
          <a:solidFill>
            <a:srgbClr val="F3EDE0">
              <a:alpha val="76080"/>
            </a:srgbClr>
          </a:solidFill>
          <a:ln cap="flat" cmpd="sng" w="25400">
            <a:solidFill>
              <a:srgbClr val="08283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19"/>
          <p:cNvSpPr txBox="1"/>
          <p:nvPr/>
        </p:nvSpPr>
        <p:spPr>
          <a:xfrm>
            <a:off x="478425" y="1974450"/>
            <a:ext cx="8226600" cy="103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7200"/>
              <a:buNone/>
            </a:pPr>
            <a:r>
              <a:rPr b="1" lang="en" sz="6100">
                <a:solidFill>
                  <a:schemeClr val="dk1"/>
                </a:solidFill>
              </a:rPr>
              <a:t>Weekly Challenge</a:t>
            </a:r>
            <a:endParaRPr sz="2100">
              <a:solidFill>
                <a:schemeClr val="dk1"/>
              </a:solidFill>
            </a:endParaRPr>
          </a:p>
        </p:txBody>
      </p:sp>
      <p:sp>
        <p:nvSpPr>
          <p:cNvPr id="125" name="Google Shape;125;p19"/>
          <p:cNvSpPr txBox="1"/>
          <p:nvPr/>
        </p:nvSpPr>
        <p:spPr>
          <a:xfrm>
            <a:off x="630825" y="3209650"/>
            <a:ext cx="7794900" cy="15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</a:rPr>
              <a:t>Reflect:</a:t>
            </a:r>
            <a:r>
              <a:rPr lang="en" sz="2000">
                <a:solidFill>
                  <a:schemeClr val="dk1"/>
                </a:solidFill>
              </a:rPr>
              <a:t> Do I pray to impress others or to connect with God?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</a:rPr>
              <a:t>Act:</a:t>
            </a:r>
            <a:r>
              <a:rPr lang="en" sz="2000">
                <a:solidFill>
                  <a:schemeClr val="dk1"/>
                </a:solidFill>
              </a:rPr>
              <a:t> Create a sacred space in your home or routine for daily prayer.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2000">
                <a:solidFill>
                  <a:schemeClr val="dk1"/>
                </a:solidFill>
              </a:rPr>
              <a:t>Pray:</a:t>
            </a:r>
            <a:r>
              <a:rPr lang="en" sz="2000">
                <a:solidFill>
                  <a:schemeClr val="dk1"/>
                </a:solidFill>
              </a:rPr>
              <a:t> “Lord, help me to seek Your face, not just Your hand.”</a:t>
            </a:r>
            <a:endParaRPr b="1" sz="2400">
              <a:solidFill>
                <a:schemeClr val="dk1"/>
              </a:solidFill>
            </a:endParaRPr>
          </a:p>
        </p:txBody>
      </p:sp>
      <p:sp>
        <p:nvSpPr>
          <p:cNvPr id="126" name="Google Shape;126;p19"/>
          <p:cNvSpPr txBox="1"/>
          <p:nvPr/>
        </p:nvSpPr>
        <p:spPr>
          <a:xfrm>
            <a:off x="491009" y="1201850"/>
            <a:ext cx="49971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Purpose of Prayer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19"/>
          <p:cNvSpPr txBox="1"/>
          <p:nvPr/>
        </p:nvSpPr>
        <p:spPr>
          <a:xfrm>
            <a:off x="6637125" y="1201850"/>
            <a:ext cx="21441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Matthew 6: 5 - 13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