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33e2848431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33e2848431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53f993377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53f993377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326e6b0c20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326e6b0c20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326e6b0c2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326e6b0c2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3326e6b0c20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3326e6b0c2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3326e6b0c2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3326e6b0c2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3" name="Google Shape;13;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5.jp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title="HisWayLogo.png"/>
          <p:cNvPicPr preferRelativeResize="0"/>
          <p:nvPr/>
        </p:nvPicPr>
        <p:blipFill>
          <a:blip r:embed="rId2">
            <a:alphaModFix/>
          </a:blip>
          <a:stretch>
            <a:fillRect/>
          </a:stretch>
        </p:blipFill>
        <p:spPr>
          <a:xfrm>
            <a:off x="8382025" y="0"/>
            <a:ext cx="761975" cy="1056600"/>
          </a:xfrm>
          <a:prstGeom prst="rect">
            <a:avLst/>
          </a:prstGeom>
          <a:noFill/>
          <a:ln>
            <a:noFill/>
          </a:ln>
        </p:spPr>
      </p:pic>
      <p:sp>
        <p:nvSpPr>
          <p:cNvPr id="10" name="Google Shape;10;p1"/>
          <p:cNvSpPr txBox="1"/>
          <p:nvPr/>
        </p:nvSpPr>
        <p:spPr>
          <a:xfrm>
            <a:off x="-20925" y="52175"/>
            <a:ext cx="8403000" cy="1056600"/>
          </a:xfrm>
          <a:prstGeom prst="rect">
            <a:avLst/>
          </a:prstGeom>
          <a:noFill/>
          <a:ln>
            <a:noFill/>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lang="en" sz="5000">
                <a:solidFill>
                  <a:schemeClr val="lt1"/>
                </a:solidFill>
              </a:rPr>
              <a:t>Power in the Secret Place</a:t>
            </a:r>
            <a:endParaRPr b="1" sz="5000">
              <a:solidFill>
                <a:schemeClr val="lt1"/>
              </a:solidFill>
              <a:latin typeface="Droid Serif"/>
              <a:ea typeface="Droid Serif"/>
              <a:cs typeface="Droid Serif"/>
              <a:sym typeface="Droid Serif"/>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5.jpg"/><Relationship Id="rId4" Type="http://schemas.openxmlformats.org/officeDocument/2006/relationships/hyperlink" Target="http://drive.google.com/file/d/1dHEFMXTLdOf44wzl_fpHiJTqm5Schh75/view" TargetMode="External"/><Relationship Id="rId5"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5" name="Shape 55"/>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9" name="Shape 59"/>
        <p:cNvGrpSpPr/>
        <p:nvPr/>
      </p:nvGrpSpPr>
      <p:grpSpPr>
        <a:xfrm>
          <a:off x="0" y="0"/>
          <a:ext cx="0" cy="0"/>
          <a:chOff x="0" y="0"/>
          <a:chExt cx="0" cy="0"/>
        </a:xfrm>
      </p:grpSpPr>
      <p:pic>
        <p:nvPicPr>
          <p:cNvPr id="60" name="Google Shape;60;p14" title="Power-In-The-Secret-Place.mp4">
            <a:hlinkClick r:id="rId4"/>
          </p:cNvPr>
          <p:cNvPicPr preferRelativeResize="0"/>
          <p:nvPr/>
        </p:nvPicPr>
        <p:blipFill>
          <a:blip r:embed="rId5">
            <a:alphaModFix/>
          </a:blip>
          <a:stretch>
            <a:fillRect/>
          </a:stretch>
        </p:blipFill>
        <p:spPr>
          <a:xfrm>
            <a:off x="0" y="-10"/>
            <a:ext cx="9144000" cy="514351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p:nvPr/>
        </p:nvSpPr>
        <p:spPr>
          <a:xfrm>
            <a:off x="-97225" y="2079150"/>
            <a:ext cx="9422400" cy="1867200"/>
          </a:xfrm>
          <a:prstGeom prst="rect">
            <a:avLst/>
          </a:prstGeom>
          <a:solidFill>
            <a:srgbClr val="212121">
              <a:alpha val="61180"/>
            </a:srgbClr>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15"/>
          <p:cNvSpPr txBox="1"/>
          <p:nvPr/>
        </p:nvSpPr>
        <p:spPr>
          <a:xfrm>
            <a:off x="0" y="1343126"/>
            <a:ext cx="9144000" cy="677100"/>
          </a:xfrm>
          <a:prstGeom prst="rect">
            <a:avLst/>
          </a:prstGeom>
          <a:noFill/>
          <a:ln>
            <a:noFill/>
          </a:ln>
          <a:effectLst>
            <a:outerShdw blurRad="57150" rotWithShape="0" algn="bl" dir="3300000" dist="38100">
              <a:srgbClr val="7F6000">
                <a:alpha val="68000"/>
              </a:srgbClr>
            </a:outerShdw>
          </a:effectLst>
        </p:spPr>
        <p:txBody>
          <a:bodyPr anchorCtr="0" anchor="t" bIns="91425" lIns="91425" spcFirstLastPara="1" rIns="91425" wrap="square" tIns="91425">
            <a:spAutoFit/>
          </a:bodyPr>
          <a:lstStyle/>
          <a:p>
            <a:pPr indent="0" lvl="0" marL="0" rtl="0" algn="ctr">
              <a:lnSpc>
                <a:spcPct val="115000"/>
              </a:lnSpc>
              <a:spcBef>
                <a:spcPts val="0"/>
              </a:spcBef>
              <a:spcAft>
                <a:spcPts val="0"/>
              </a:spcAft>
              <a:buClr>
                <a:schemeClr val="dk1"/>
              </a:buClr>
              <a:buSzPts val="1100"/>
              <a:buFont typeface="Arial"/>
              <a:buNone/>
            </a:pPr>
            <a:r>
              <a:rPr b="1" lang="en" sz="3200">
                <a:solidFill>
                  <a:schemeClr val="lt1"/>
                </a:solidFill>
              </a:rPr>
              <a:t>Posture of Prayer – How We Approach God</a:t>
            </a:r>
            <a:endParaRPr b="1" sz="3200">
              <a:solidFill>
                <a:schemeClr val="lt1"/>
              </a:solidFill>
              <a:latin typeface="Calibri"/>
              <a:ea typeface="Calibri"/>
              <a:cs typeface="Calibri"/>
              <a:sym typeface="Calibri"/>
            </a:endParaRPr>
          </a:p>
        </p:txBody>
      </p:sp>
      <p:sp>
        <p:nvSpPr>
          <p:cNvPr id="67" name="Google Shape;67;p15"/>
          <p:cNvSpPr txBox="1"/>
          <p:nvPr/>
        </p:nvSpPr>
        <p:spPr>
          <a:xfrm>
            <a:off x="243975" y="2062325"/>
            <a:ext cx="7054200" cy="1867200"/>
          </a:xfrm>
          <a:prstGeom prst="rect">
            <a:avLst/>
          </a:prstGeom>
          <a:noFill/>
          <a:ln>
            <a:noFill/>
          </a:ln>
        </p:spPr>
        <p:txBody>
          <a:bodyPr anchorCtr="0" anchor="t" bIns="91425" lIns="171450"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b="1" lang="en" sz="1000">
                <a:solidFill>
                  <a:schemeClr val="lt1"/>
                </a:solidFill>
                <a:latin typeface="Roboto"/>
                <a:ea typeface="Roboto"/>
                <a:cs typeface="Roboto"/>
                <a:sym typeface="Roboto"/>
              </a:rPr>
              <a:t>Luke 18: 9 - 14 - 9 </a:t>
            </a:r>
            <a:r>
              <a:rPr lang="en" sz="1000">
                <a:solidFill>
                  <a:schemeClr val="lt1"/>
                </a:solidFill>
                <a:latin typeface="Roboto"/>
                <a:ea typeface="Roboto"/>
                <a:cs typeface="Roboto"/>
                <a:sym typeface="Roboto"/>
              </a:rPr>
              <a:t>To some who were confident of their own righteousness and looked down on everyone else, Jesus told this parable: </a:t>
            </a:r>
            <a:r>
              <a:rPr b="1" lang="en" sz="1000">
                <a:solidFill>
                  <a:schemeClr val="lt1"/>
                </a:solidFill>
                <a:latin typeface="Roboto"/>
                <a:ea typeface="Roboto"/>
                <a:cs typeface="Roboto"/>
                <a:sym typeface="Roboto"/>
              </a:rPr>
              <a:t>10 </a:t>
            </a:r>
            <a:r>
              <a:rPr lang="en" sz="1000">
                <a:solidFill>
                  <a:schemeClr val="lt1"/>
                </a:solidFill>
                <a:latin typeface="Roboto"/>
                <a:ea typeface="Roboto"/>
                <a:cs typeface="Roboto"/>
                <a:sym typeface="Roboto"/>
              </a:rPr>
              <a:t>“Two men went up to the temple to pray, one a Pharisee and the other a tax collector. </a:t>
            </a:r>
            <a:r>
              <a:rPr b="1" lang="en" sz="1000">
                <a:solidFill>
                  <a:schemeClr val="lt1"/>
                </a:solidFill>
                <a:latin typeface="Roboto"/>
                <a:ea typeface="Roboto"/>
                <a:cs typeface="Roboto"/>
                <a:sym typeface="Roboto"/>
              </a:rPr>
              <a:t>11 </a:t>
            </a:r>
            <a:r>
              <a:rPr lang="en" sz="1000">
                <a:solidFill>
                  <a:schemeClr val="lt1"/>
                </a:solidFill>
                <a:latin typeface="Roboto"/>
                <a:ea typeface="Roboto"/>
                <a:cs typeface="Roboto"/>
                <a:sym typeface="Roboto"/>
              </a:rPr>
              <a:t>The Pharisee stood by himself and prayed: ‘God, I thank you that I am not like other people—robbers, evildoers, adulterers—or even like this tax collector. </a:t>
            </a:r>
            <a:r>
              <a:rPr b="1" lang="en" sz="1000">
                <a:solidFill>
                  <a:schemeClr val="lt1"/>
                </a:solidFill>
                <a:latin typeface="Roboto"/>
                <a:ea typeface="Roboto"/>
                <a:cs typeface="Roboto"/>
                <a:sym typeface="Roboto"/>
              </a:rPr>
              <a:t>12 </a:t>
            </a:r>
            <a:r>
              <a:rPr lang="en" sz="1000">
                <a:solidFill>
                  <a:schemeClr val="lt1"/>
                </a:solidFill>
                <a:latin typeface="Roboto"/>
                <a:ea typeface="Roboto"/>
                <a:cs typeface="Roboto"/>
                <a:sym typeface="Roboto"/>
              </a:rPr>
              <a:t>I fast twice a week and give a tenth of all I get.’</a:t>
            </a:r>
            <a:endParaRPr sz="1000">
              <a:solidFill>
                <a:schemeClr val="lt1"/>
              </a:solidFill>
              <a:latin typeface="Roboto"/>
              <a:ea typeface="Roboto"/>
              <a:cs typeface="Roboto"/>
              <a:sym typeface="Roboto"/>
            </a:endParaRPr>
          </a:p>
          <a:p>
            <a:pPr indent="0" lvl="0" marL="0" rtl="0" algn="l">
              <a:lnSpc>
                <a:spcPct val="115000"/>
              </a:lnSpc>
              <a:spcBef>
                <a:spcPts val="1200"/>
              </a:spcBef>
              <a:spcAft>
                <a:spcPts val="0"/>
              </a:spcAft>
              <a:buClr>
                <a:schemeClr val="dk1"/>
              </a:buClr>
              <a:buSzPts val="1100"/>
              <a:buFont typeface="Arial"/>
              <a:buNone/>
            </a:pPr>
            <a:r>
              <a:rPr b="1" lang="en" sz="1000">
                <a:solidFill>
                  <a:schemeClr val="lt1"/>
                </a:solidFill>
                <a:latin typeface="Roboto"/>
                <a:ea typeface="Roboto"/>
                <a:cs typeface="Roboto"/>
                <a:sym typeface="Roboto"/>
              </a:rPr>
              <a:t>13 </a:t>
            </a:r>
            <a:r>
              <a:rPr lang="en" sz="1000">
                <a:solidFill>
                  <a:schemeClr val="lt1"/>
                </a:solidFill>
                <a:latin typeface="Roboto"/>
                <a:ea typeface="Roboto"/>
                <a:cs typeface="Roboto"/>
                <a:sym typeface="Roboto"/>
              </a:rPr>
              <a:t>“But the tax collector stood at a distance. He would not even look up to heaven, but beat his breast and said, ‘God, have mercy on me, a sinner.’</a:t>
            </a:r>
            <a:endParaRPr sz="1000">
              <a:solidFill>
                <a:schemeClr val="lt1"/>
              </a:solidFill>
              <a:latin typeface="Roboto"/>
              <a:ea typeface="Roboto"/>
              <a:cs typeface="Roboto"/>
              <a:sym typeface="Roboto"/>
            </a:endParaRPr>
          </a:p>
          <a:p>
            <a:pPr indent="0" lvl="0" marL="0" rtl="0" algn="l">
              <a:lnSpc>
                <a:spcPct val="115000"/>
              </a:lnSpc>
              <a:spcBef>
                <a:spcPts val="1200"/>
              </a:spcBef>
              <a:spcAft>
                <a:spcPts val="0"/>
              </a:spcAft>
              <a:buClr>
                <a:schemeClr val="dk1"/>
              </a:buClr>
              <a:buSzPts val="1100"/>
              <a:buFont typeface="Arial"/>
              <a:buNone/>
            </a:pPr>
            <a:r>
              <a:rPr b="1" lang="en" sz="1000">
                <a:solidFill>
                  <a:schemeClr val="lt1"/>
                </a:solidFill>
                <a:latin typeface="Roboto"/>
                <a:ea typeface="Roboto"/>
                <a:cs typeface="Roboto"/>
                <a:sym typeface="Roboto"/>
              </a:rPr>
              <a:t>14 </a:t>
            </a:r>
            <a:r>
              <a:rPr lang="en" sz="1000">
                <a:solidFill>
                  <a:schemeClr val="lt1"/>
                </a:solidFill>
                <a:latin typeface="Roboto"/>
                <a:ea typeface="Roboto"/>
                <a:cs typeface="Roboto"/>
                <a:sym typeface="Roboto"/>
              </a:rPr>
              <a:t>“I tell you that this man, rather than the other, went home justified before God. For all those who exalt themselves will be humbled, and those who humble themselves will be exalted.”</a:t>
            </a:r>
            <a:endParaRPr sz="1000">
              <a:solidFill>
                <a:schemeClr val="lt1"/>
              </a:solidFill>
              <a:latin typeface="Roboto"/>
              <a:ea typeface="Roboto"/>
              <a:cs typeface="Roboto"/>
              <a:sym typeface="Roboto"/>
            </a:endParaRPr>
          </a:p>
          <a:p>
            <a:pPr indent="0" lvl="0" marL="0" rtl="0" algn="l">
              <a:lnSpc>
                <a:spcPct val="115000"/>
              </a:lnSpc>
              <a:spcBef>
                <a:spcPts val="1200"/>
              </a:spcBef>
              <a:spcAft>
                <a:spcPts val="0"/>
              </a:spcAft>
              <a:buClr>
                <a:schemeClr val="dk1"/>
              </a:buClr>
              <a:buSzPts val="1100"/>
              <a:buFont typeface="Arial"/>
              <a:buNone/>
            </a:pPr>
            <a:r>
              <a:t/>
            </a:r>
            <a:endParaRPr b="1" sz="1150">
              <a:solidFill>
                <a:schemeClr val="lt1"/>
              </a:solidFill>
              <a:latin typeface="Calibri"/>
              <a:ea typeface="Calibri"/>
              <a:cs typeface="Calibri"/>
              <a:sym typeface="Calibri"/>
            </a:endParaRPr>
          </a:p>
          <a:p>
            <a:pPr indent="0" lvl="0" marL="0" rtl="0" algn="ctr">
              <a:lnSpc>
                <a:spcPct val="115000"/>
              </a:lnSpc>
              <a:spcBef>
                <a:spcPts val="0"/>
              </a:spcBef>
              <a:spcAft>
                <a:spcPts val="0"/>
              </a:spcAft>
              <a:buNone/>
            </a:pPr>
            <a:r>
              <a:t/>
            </a:r>
            <a:endParaRPr b="1" sz="1300">
              <a:solidFill>
                <a:schemeClr val="lt1"/>
              </a:solidFill>
              <a:latin typeface="Calibri"/>
              <a:ea typeface="Calibri"/>
              <a:cs typeface="Calibri"/>
              <a:sym typeface="Calibri"/>
            </a:endParaRPr>
          </a:p>
        </p:txBody>
      </p:sp>
      <p:sp>
        <p:nvSpPr>
          <p:cNvPr id="68" name="Google Shape;68;p15"/>
          <p:cNvSpPr/>
          <p:nvPr/>
        </p:nvSpPr>
        <p:spPr>
          <a:xfrm>
            <a:off x="7508675" y="2249125"/>
            <a:ext cx="1557300" cy="1485600"/>
          </a:xfrm>
          <a:prstGeom prst="roundRect">
            <a:avLst>
              <a:gd fmla="val 16667" name="adj"/>
            </a:avLst>
          </a:prstGeom>
          <a:solidFill>
            <a:srgbClr val="FFFFF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9" name="Google Shape;69;p15"/>
          <p:cNvSpPr txBox="1"/>
          <p:nvPr/>
        </p:nvSpPr>
        <p:spPr>
          <a:xfrm>
            <a:off x="7596989" y="2190750"/>
            <a:ext cx="14688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000000"/>
                </a:solidFill>
              </a:rPr>
              <a:t>Sermon Notes:</a:t>
            </a:r>
            <a:endParaRPr sz="1500">
              <a:solidFill>
                <a:srgbClr val="000000"/>
              </a:solidFill>
            </a:endParaRPr>
          </a:p>
        </p:txBody>
      </p:sp>
      <p:sp>
        <p:nvSpPr>
          <p:cNvPr id="70" name="Google Shape;70;p15"/>
          <p:cNvSpPr txBox="1"/>
          <p:nvPr/>
        </p:nvSpPr>
        <p:spPr>
          <a:xfrm>
            <a:off x="41975" y="3899100"/>
            <a:ext cx="91440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0" i="0" lang="en" sz="3200" u="none" cap="none" strike="noStrike">
                <a:solidFill>
                  <a:srgbClr val="FFFFFF"/>
                </a:solidFill>
                <a:latin typeface="Arial"/>
                <a:ea typeface="Arial"/>
                <a:cs typeface="Arial"/>
                <a:sym typeface="Arial"/>
              </a:rPr>
              <a:t>His Way Baptist Church</a:t>
            </a:r>
            <a:endParaRPr b="0" i="0" sz="1400" u="none" cap="none" strike="noStrike">
              <a:solidFill>
                <a:srgbClr val="000000"/>
              </a:solidFill>
              <a:latin typeface="Arial"/>
              <a:ea typeface="Arial"/>
              <a:cs typeface="Arial"/>
              <a:sym typeface="Arial"/>
            </a:endParaRPr>
          </a:p>
        </p:txBody>
      </p:sp>
      <p:sp>
        <p:nvSpPr>
          <p:cNvPr id="71" name="Google Shape;71;p15"/>
          <p:cNvSpPr txBox="1"/>
          <p:nvPr/>
        </p:nvSpPr>
        <p:spPr>
          <a:xfrm>
            <a:off x="-1676400" y="4409475"/>
            <a:ext cx="12192000" cy="1065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 sz="2100" u="none" cap="none" strike="noStrike">
                <a:solidFill>
                  <a:srgbClr val="FFFFFF"/>
                </a:solidFill>
                <a:latin typeface="Arial"/>
                <a:ea typeface="Arial"/>
                <a:cs typeface="Arial"/>
                <a:sym typeface="Arial"/>
              </a:rPr>
              <a:t> Keith Desso Douglas, Executive Pastor  - Derrick Keith Douglas, Pastor</a:t>
            </a:r>
            <a:endParaRPr b="0" i="0" sz="1100" u="none" cap="none" strike="noStrike">
              <a:solidFill>
                <a:srgbClr val="000000"/>
              </a:solidFill>
              <a:latin typeface="Arial"/>
              <a:ea typeface="Arial"/>
              <a:cs typeface="Arial"/>
              <a:sym typeface="Arial"/>
            </a:endParaRPr>
          </a:p>
        </p:txBody>
      </p:sp>
      <p:sp>
        <p:nvSpPr>
          <p:cNvPr id="72" name="Google Shape;72;p15"/>
          <p:cNvSpPr txBox="1"/>
          <p:nvPr/>
        </p:nvSpPr>
        <p:spPr>
          <a:xfrm>
            <a:off x="2361936" y="4804653"/>
            <a:ext cx="6249000" cy="415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 sz="2100" u="none" cap="none" strike="noStrike">
                <a:solidFill>
                  <a:srgbClr val="FFFFFF"/>
                </a:solidFill>
                <a:latin typeface="Arial"/>
                <a:ea typeface="Arial"/>
                <a:cs typeface="Arial"/>
                <a:sym typeface="Arial"/>
              </a:rPr>
              <a:t>1818 Esther St.  Houston, T</a:t>
            </a:r>
            <a:r>
              <a:rPr lang="en" sz="2100">
                <a:solidFill>
                  <a:srgbClr val="FFFFFF"/>
                </a:solidFill>
              </a:rPr>
              <a:t>X</a:t>
            </a:r>
            <a:r>
              <a:rPr b="0" i="0" lang="en" sz="2100" u="none" cap="none" strike="noStrike">
                <a:solidFill>
                  <a:srgbClr val="FFFFFF"/>
                </a:solidFill>
                <a:latin typeface="Arial"/>
                <a:ea typeface="Arial"/>
                <a:cs typeface="Arial"/>
                <a:sym typeface="Arial"/>
              </a:rPr>
              <a:t> 77088</a:t>
            </a:r>
            <a:endParaRPr b="0" i="0" sz="700" u="none" cap="none" strike="noStrike">
              <a:solidFill>
                <a:srgbClr val="000000"/>
              </a:solidFill>
              <a:latin typeface="Arial"/>
              <a:ea typeface="Arial"/>
              <a:cs typeface="Arial"/>
              <a:sym typeface="Arial"/>
            </a:endParaRPr>
          </a:p>
        </p:txBody>
      </p:sp>
      <p:pic>
        <p:nvPicPr>
          <p:cNvPr id="73" name="Google Shape;73;p15" title="prayer-week2-qr.png"/>
          <p:cNvPicPr preferRelativeResize="0"/>
          <p:nvPr/>
        </p:nvPicPr>
        <p:blipFill>
          <a:blip r:embed="rId3">
            <a:alphaModFix/>
          </a:blip>
          <a:stretch>
            <a:fillRect/>
          </a:stretch>
        </p:blipFill>
        <p:spPr>
          <a:xfrm>
            <a:off x="7779275" y="2550697"/>
            <a:ext cx="1065000" cy="1065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p:nvPr/>
        </p:nvSpPr>
        <p:spPr>
          <a:xfrm>
            <a:off x="478425" y="1278050"/>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457200" rtl="0" algn="l">
              <a:lnSpc>
                <a:spcPct val="115000"/>
              </a:lnSpc>
              <a:spcBef>
                <a:spcPts val="0"/>
              </a:spcBef>
              <a:spcAft>
                <a:spcPts val="1000"/>
              </a:spcAft>
              <a:buClr>
                <a:schemeClr val="dk1"/>
              </a:buClr>
              <a:buSzPts val="1100"/>
              <a:buFont typeface="Arial"/>
              <a:buNone/>
            </a:pPr>
            <a:r>
              <a:t/>
            </a:r>
            <a:endParaRPr sz="1500">
              <a:solidFill>
                <a:schemeClr val="lt1"/>
              </a:solidFill>
              <a:latin typeface="Cambria"/>
              <a:ea typeface="Cambria"/>
              <a:cs typeface="Cambria"/>
              <a:sym typeface="Cambria"/>
            </a:endParaRPr>
          </a:p>
        </p:txBody>
      </p:sp>
      <p:sp>
        <p:nvSpPr>
          <p:cNvPr id="79" name="Google Shape;79;p16"/>
          <p:cNvSpPr txBox="1"/>
          <p:nvPr/>
        </p:nvSpPr>
        <p:spPr>
          <a:xfrm>
            <a:off x="547574" y="3162300"/>
            <a:ext cx="81240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900"/>
              </a:spcBef>
              <a:spcAft>
                <a:spcPts val="0"/>
              </a:spcAft>
              <a:buClr>
                <a:schemeClr val="dk1"/>
              </a:buClr>
              <a:buSzPts val="2000"/>
              <a:buChar char="●"/>
            </a:pPr>
            <a:r>
              <a:rPr lang="en" sz="2000">
                <a:solidFill>
                  <a:srgbClr val="0E0E0E"/>
                </a:solidFill>
              </a:rPr>
              <a:t>Pride assumes ________</a:t>
            </a:r>
            <a:r>
              <a:rPr lang="en" sz="2000">
                <a:solidFill>
                  <a:srgbClr val="0E0E0E"/>
                </a:solidFill>
              </a:rPr>
              <a:t>__</a:t>
            </a:r>
            <a:r>
              <a:rPr lang="en" sz="2000">
                <a:solidFill>
                  <a:srgbClr val="0E0E0E"/>
                </a:solidFill>
              </a:rPr>
              <a:t>__ over others.</a:t>
            </a:r>
            <a:endParaRPr sz="2000">
              <a:solidFill>
                <a:schemeClr val="dk1"/>
              </a:solidFill>
            </a:endParaRPr>
          </a:p>
        </p:txBody>
      </p:sp>
      <p:sp>
        <p:nvSpPr>
          <p:cNvPr id="80" name="Google Shape;80;p16"/>
          <p:cNvSpPr txBox="1"/>
          <p:nvPr/>
        </p:nvSpPr>
        <p:spPr>
          <a:xfrm>
            <a:off x="930219" y="1669662"/>
            <a:ext cx="7780200" cy="585000"/>
          </a:xfrm>
          <a:prstGeom prst="rect">
            <a:avLst/>
          </a:prstGeom>
          <a:noFill/>
          <a:ln>
            <a:noFill/>
          </a:ln>
        </p:spPr>
        <p:txBody>
          <a:bodyPr anchorCtr="0" anchor="t" bIns="45700" lIns="91425" spcFirstLastPara="1" rIns="91425" wrap="square" tIns="45700">
            <a:spAutoFit/>
          </a:bodyPr>
          <a:lstStyle/>
          <a:p>
            <a:pPr indent="-431800" lvl="0" marL="457200" rtl="0" algn="l">
              <a:lnSpc>
                <a:spcPct val="115000"/>
              </a:lnSpc>
              <a:spcBef>
                <a:spcPts val="1400"/>
              </a:spcBef>
              <a:spcAft>
                <a:spcPts val="0"/>
              </a:spcAft>
              <a:buClr>
                <a:schemeClr val="dk1"/>
              </a:buClr>
              <a:buSzPts val="3200"/>
              <a:buFont typeface="Calibri"/>
              <a:buAutoNum type="arabicPeriod"/>
            </a:pPr>
            <a:r>
              <a:rPr b="1" lang="en" sz="3200">
                <a:solidFill>
                  <a:srgbClr val="0E0E0E"/>
                </a:solidFill>
              </a:rPr>
              <a:t>Pride  __________  __________</a:t>
            </a:r>
            <a:endParaRPr b="1" i="1" sz="3200">
              <a:solidFill>
                <a:schemeClr val="dk1"/>
              </a:solidFill>
              <a:latin typeface="Calibri"/>
              <a:ea typeface="Calibri"/>
              <a:cs typeface="Calibri"/>
              <a:sym typeface="Calibri"/>
            </a:endParaRPr>
          </a:p>
        </p:txBody>
      </p:sp>
      <p:sp>
        <p:nvSpPr>
          <p:cNvPr id="81" name="Google Shape;81;p16"/>
          <p:cNvSpPr txBox="1"/>
          <p:nvPr/>
        </p:nvSpPr>
        <p:spPr>
          <a:xfrm>
            <a:off x="2868500" y="3137850"/>
            <a:ext cx="17034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superiority</a:t>
            </a:r>
            <a:endParaRPr b="1" i="0" sz="2000" u="none" cap="none" strike="noStrike">
              <a:solidFill>
                <a:schemeClr val="dk1"/>
              </a:solidFill>
              <a:latin typeface="Arial"/>
              <a:ea typeface="Arial"/>
              <a:cs typeface="Arial"/>
              <a:sym typeface="Arial"/>
            </a:endParaRPr>
          </a:p>
        </p:txBody>
      </p:sp>
      <p:sp>
        <p:nvSpPr>
          <p:cNvPr id="82" name="Google Shape;82;p16"/>
          <p:cNvSpPr txBox="1"/>
          <p:nvPr/>
        </p:nvSpPr>
        <p:spPr>
          <a:xfrm>
            <a:off x="4910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Posture of Prayer</a:t>
            </a:r>
            <a:endParaRPr b="1" sz="2000">
              <a:solidFill>
                <a:schemeClr val="dk1"/>
              </a:solidFill>
              <a:latin typeface="Calibri"/>
              <a:ea typeface="Calibri"/>
              <a:cs typeface="Calibri"/>
              <a:sym typeface="Calibri"/>
            </a:endParaRPr>
          </a:p>
        </p:txBody>
      </p:sp>
      <p:sp>
        <p:nvSpPr>
          <p:cNvPr id="83" name="Google Shape;83;p16"/>
          <p:cNvSpPr txBox="1"/>
          <p:nvPr/>
        </p:nvSpPr>
        <p:spPr>
          <a:xfrm>
            <a:off x="6637125" y="1201850"/>
            <a:ext cx="21336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b="1" lang="en" sz="2000">
                <a:solidFill>
                  <a:schemeClr val="dk1"/>
                </a:solidFill>
                <a:latin typeface="Calibri"/>
                <a:ea typeface="Calibri"/>
                <a:cs typeface="Calibri"/>
                <a:sym typeface="Calibri"/>
              </a:rPr>
              <a:t>Luke 18: 9 - 14</a:t>
            </a:r>
            <a:endParaRPr b="1" sz="2000">
              <a:solidFill>
                <a:schemeClr val="dk1"/>
              </a:solidFill>
              <a:latin typeface="Calibri"/>
              <a:ea typeface="Calibri"/>
              <a:cs typeface="Calibri"/>
              <a:sym typeface="Calibri"/>
            </a:endParaRPr>
          </a:p>
        </p:txBody>
      </p:sp>
      <p:sp>
        <p:nvSpPr>
          <p:cNvPr id="84" name="Google Shape;84;p16"/>
          <p:cNvSpPr txBox="1"/>
          <p:nvPr/>
        </p:nvSpPr>
        <p:spPr>
          <a:xfrm>
            <a:off x="557175" y="3953725"/>
            <a:ext cx="75780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900"/>
              </a:spcBef>
              <a:spcAft>
                <a:spcPts val="0"/>
              </a:spcAft>
              <a:buClr>
                <a:schemeClr val="dk1"/>
              </a:buClr>
              <a:buSzPts val="2000"/>
              <a:buChar char="●"/>
            </a:pPr>
            <a:r>
              <a:rPr lang="en" sz="2000">
                <a:solidFill>
                  <a:srgbClr val="0E0E0E"/>
                </a:solidFill>
              </a:rPr>
              <a:t>Pride __________ intimacy with God.</a:t>
            </a:r>
            <a:endParaRPr sz="2000">
              <a:solidFill>
                <a:schemeClr val="dk1"/>
              </a:solidFill>
            </a:endParaRPr>
          </a:p>
        </p:txBody>
      </p:sp>
      <p:sp>
        <p:nvSpPr>
          <p:cNvPr id="85" name="Google Shape;85;p16"/>
          <p:cNvSpPr txBox="1"/>
          <p:nvPr/>
        </p:nvSpPr>
        <p:spPr>
          <a:xfrm>
            <a:off x="1733800" y="3976050"/>
            <a:ext cx="1278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prevents </a:t>
            </a:r>
            <a:endParaRPr b="1" i="0" sz="2000" u="none" cap="none" strike="noStrike">
              <a:solidFill>
                <a:schemeClr val="dk1"/>
              </a:solidFill>
              <a:latin typeface="Arial"/>
              <a:ea typeface="Arial"/>
              <a:cs typeface="Arial"/>
              <a:sym typeface="Arial"/>
            </a:endParaRPr>
          </a:p>
        </p:txBody>
      </p:sp>
      <p:sp>
        <p:nvSpPr>
          <p:cNvPr id="86" name="Google Shape;86;p16"/>
          <p:cNvSpPr txBox="1"/>
          <p:nvPr/>
        </p:nvSpPr>
        <p:spPr>
          <a:xfrm>
            <a:off x="547574" y="2384275"/>
            <a:ext cx="79680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900"/>
              </a:spcBef>
              <a:spcAft>
                <a:spcPts val="0"/>
              </a:spcAft>
              <a:buClr>
                <a:schemeClr val="dk1"/>
              </a:buClr>
              <a:buSzPts val="2000"/>
              <a:buChar char="●"/>
            </a:pPr>
            <a:r>
              <a:rPr lang="en" sz="2000">
                <a:solidFill>
                  <a:srgbClr val="0E0E0E"/>
                </a:solidFill>
              </a:rPr>
              <a:t>Pride makes prayer _____________.</a:t>
            </a:r>
            <a:endParaRPr sz="2000">
              <a:solidFill>
                <a:schemeClr val="dk1"/>
              </a:solidFill>
              <a:latin typeface="Cambria"/>
              <a:ea typeface="Cambria"/>
              <a:cs typeface="Cambria"/>
              <a:sym typeface="Cambria"/>
            </a:endParaRPr>
          </a:p>
        </p:txBody>
      </p:sp>
      <p:sp>
        <p:nvSpPr>
          <p:cNvPr id="87" name="Google Shape;87;p16"/>
          <p:cNvSpPr txBox="1"/>
          <p:nvPr/>
        </p:nvSpPr>
        <p:spPr>
          <a:xfrm>
            <a:off x="3015308" y="1640836"/>
            <a:ext cx="20841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Blocks</a:t>
            </a:r>
            <a:endParaRPr b="1" i="1" sz="3200" u="none" cap="none" strike="noStrike">
              <a:solidFill>
                <a:schemeClr val="dk1"/>
              </a:solidFill>
              <a:latin typeface="Calibri"/>
              <a:ea typeface="Calibri"/>
              <a:cs typeface="Calibri"/>
              <a:sym typeface="Calibri"/>
            </a:endParaRPr>
          </a:p>
        </p:txBody>
      </p:sp>
      <p:sp>
        <p:nvSpPr>
          <p:cNvPr id="88" name="Google Shape;88;p16"/>
          <p:cNvSpPr txBox="1"/>
          <p:nvPr/>
        </p:nvSpPr>
        <p:spPr>
          <a:xfrm>
            <a:off x="3387296" y="2375850"/>
            <a:ext cx="18915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self-centered</a:t>
            </a:r>
            <a:endParaRPr b="1" i="0" sz="2000" u="none" cap="none" strike="noStrike">
              <a:solidFill>
                <a:schemeClr val="dk1"/>
              </a:solidFill>
              <a:latin typeface="Arial"/>
              <a:ea typeface="Arial"/>
              <a:cs typeface="Arial"/>
              <a:sym typeface="Arial"/>
            </a:endParaRPr>
          </a:p>
        </p:txBody>
      </p:sp>
      <p:sp>
        <p:nvSpPr>
          <p:cNvPr id="89" name="Google Shape;89;p16"/>
          <p:cNvSpPr txBox="1"/>
          <p:nvPr/>
        </p:nvSpPr>
        <p:spPr>
          <a:xfrm>
            <a:off x="5283324" y="1631844"/>
            <a:ext cx="20841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Access</a:t>
            </a:r>
            <a:endParaRPr b="1" i="1" sz="32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7"/>
          <p:cNvSpPr/>
          <p:nvPr/>
        </p:nvSpPr>
        <p:spPr>
          <a:xfrm>
            <a:off x="199675" y="1278050"/>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rgbClr val="FFFFFF"/>
              </a:solidFill>
              <a:highlight>
                <a:srgbClr val="F3EDE0"/>
              </a:highlight>
              <a:latin typeface="Arial"/>
              <a:ea typeface="Arial"/>
              <a:cs typeface="Arial"/>
              <a:sym typeface="Arial"/>
            </a:endParaRPr>
          </a:p>
        </p:txBody>
      </p:sp>
      <p:sp>
        <p:nvSpPr>
          <p:cNvPr id="95" name="Google Shape;95;p17"/>
          <p:cNvSpPr txBox="1"/>
          <p:nvPr/>
        </p:nvSpPr>
        <p:spPr>
          <a:xfrm>
            <a:off x="396825" y="2513842"/>
            <a:ext cx="80835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900"/>
              </a:spcBef>
              <a:spcAft>
                <a:spcPts val="0"/>
              </a:spcAft>
              <a:buClr>
                <a:schemeClr val="dk1"/>
              </a:buClr>
              <a:buSzPts val="2000"/>
              <a:buChar char="●"/>
            </a:pPr>
            <a:r>
              <a:rPr lang="en" sz="2000">
                <a:solidFill>
                  <a:srgbClr val="0E0E0E"/>
                </a:solidFill>
              </a:rPr>
              <a:t>He stood at a __________ – acknowledging unworthiness.</a:t>
            </a:r>
            <a:endParaRPr sz="2000">
              <a:solidFill>
                <a:schemeClr val="dk1"/>
              </a:solidFill>
              <a:latin typeface="Cambria"/>
              <a:ea typeface="Cambria"/>
              <a:cs typeface="Cambria"/>
              <a:sym typeface="Cambria"/>
            </a:endParaRPr>
          </a:p>
        </p:txBody>
      </p:sp>
      <p:sp>
        <p:nvSpPr>
          <p:cNvPr id="96" name="Google Shape;96;p17"/>
          <p:cNvSpPr txBox="1"/>
          <p:nvPr/>
        </p:nvSpPr>
        <p:spPr>
          <a:xfrm>
            <a:off x="549219" y="1745862"/>
            <a:ext cx="7780200" cy="5850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1400"/>
              </a:spcBef>
              <a:spcAft>
                <a:spcPts val="400"/>
              </a:spcAft>
              <a:buNone/>
            </a:pPr>
            <a:r>
              <a:rPr b="1" i="1" lang="en" sz="3200">
                <a:solidFill>
                  <a:schemeClr val="dk1"/>
                </a:solidFill>
                <a:latin typeface="Calibri"/>
                <a:ea typeface="Calibri"/>
                <a:cs typeface="Calibri"/>
                <a:sym typeface="Calibri"/>
              </a:rPr>
              <a:t>2. </a:t>
            </a:r>
            <a:r>
              <a:rPr b="1" i="1" lang="en" sz="3200">
                <a:solidFill>
                  <a:srgbClr val="0E0E0E"/>
                </a:solidFill>
              </a:rPr>
              <a:t>Humility  __________  __________</a:t>
            </a:r>
            <a:endParaRPr b="1" i="1" sz="3200">
              <a:solidFill>
                <a:schemeClr val="dk1"/>
              </a:solidFill>
              <a:latin typeface="Calibri"/>
              <a:ea typeface="Calibri"/>
              <a:cs typeface="Calibri"/>
              <a:sym typeface="Calibri"/>
            </a:endParaRPr>
          </a:p>
        </p:txBody>
      </p:sp>
      <p:sp>
        <p:nvSpPr>
          <p:cNvPr id="97" name="Google Shape;97;p17"/>
          <p:cNvSpPr txBox="1"/>
          <p:nvPr/>
        </p:nvSpPr>
        <p:spPr>
          <a:xfrm>
            <a:off x="3167400" y="1686663"/>
            <a:ext cx="19305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Opens</a:t>
            </a:r>
            <a:endParaRPr b="1" i="1" sz="3200" u="none" cap="none" strike="noStrike">
              <a:solidFill>
                <a:schemeClr val="dk1"/>
              </a:solidFill>
              <a:latin typeface="Calibri"/>
              <a:ea typeface="Calibri"/>
              <a:cs typeface="Calibri"/>
              <a:sym typeface="Calibri"/>
            </a:endParaRPr>
          </a:p>
        </p:txBody>
      </p:sp>
      <p:sp>
        <p:nvSpPr>
          <p:cNvPr id="98" name="Google Shape;98;p17"/>
          <p:cNvSpPr txBox="1"/>
          <p:nvPr/>
        </p:nvSpPr>
        <p:spPr>
          <a:xfrm>
            <a:off x="396825" y="3287250"/>
            <a:ext cx="80112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900"/>
              </a:spcBef>
              <a:spcAft>
                <a:spcPts val="0"/>
              </a:spcAft>
              <a:buClr>
                <a:schemeClr val="dk1"/>
              </a:buClr>
              <a:buSzPts val="2000"/>
              <a:buChar char="●"/>
            </a:pPr>
            <a:r>
              <a:rPr lang="en" sz="2000">
                <a:solidFill>
                  <a:srgbClr val="0E0E0E"/>
                </a:solidFill>
              </a:rPr>
              <a:t>He wouldn’t lift his __________ – showing reverence.</a:t>
            </a:r>
            <a:endParaRPr sz="2000">
              <a:solidFill>
                <a:schemeClr val="dk1"/>
              </a:solidFill>
              <a:latin typeface="Cambria"/>
              <a:ea typeface="Cambria"/>
              <a:cs typeface="Cambria"/>
              <a:sym typeface="Cambria"/>
            </a:endParaRPr>
          </a:p>
        </p:txBody>
      </p:sp>
      <p:sp>
        <p:nvSpPr>
          <p:cNvPr id="99" name="Google Shape;99;p17"/>
          <p:cNvSpPr txBox="1"/>
          <p:nvPr/>
        </p:nvSpPr>
        <p:spPr>
          <a:xfrm>
            <a:off x="3180300" y="3292926"/>
            <a:ext cx="18189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eyes</a:t>
            </a:r>
            <a:endParaRPr b="1" i="0" sz="2000" u="none" cap="none" strike="noStrike">
              <a:solidFill>
                <a:schemeClr val="dk1"/>
              </a:solidFill>
              <a:latin typeface="Arial"/>
              <a:ea typeface="Arial"/>
              <a:cs typeface="Arial"/>
              <a:sym typeface="Arial"/>
            </a:endParaRPr>
          </a:p>
        </p:txBody>
      </p:sp>
      <p:sp>
        <p:nvSpPr>
          <p:cNvPr id="100" name="Google Shape;100;p17"/>
          <p:cNvSpPr txBox="1"/>
          <p:nvPr/>
        </p:nvSpPr>
        <p:spPr>
          <a:xfrm>
            <a:off x="396825" y="3973975"/>
            <a:ext cx="78309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900"/>
              </a:spcBef>
              <a:spcAft>
                <a:spcPts val="0"/>
              </a:spcAft>
              <a:buClr>
                <a:schemeClr val="dk1"/>
              </a:buClr>
              <a:buSzPts val="2000"/>
              <a:buChar char="●"/>
            </a:pPr>
            <a:r>
              <a:rPr lang="en" sz="2000">
                <a:solidFill>
                  <a:srgbClr val="0E0E0E"/>
                </a:solidFill>
              </a:rPr>
              <a:t>He cried out for __________ – revealing repentance.</a:t>
            </a:r>
            <a:endParaRPr sz="2000">
              <a:solidFill>
                <a:schemeClr val="dk1"/>
              </a:solidFill>
              <a:latin typeface="Cambria"/>
              <a:ea typeface="Cambria"/>
              <a:cs typeface="Cambria"/>
              <a:sym typeface="Cambria"/>
            </a:endParaRPr>
          </a:p>
        </p:txBody>
      </p:sp>
      <p:sp>
        <p:nvSpPr>
          <p:cNvPr id="101" name="Google Shape;101;p17"/>
          <p:cNvSpPr txBox="1"/>
          <p:nvPr/>
        </p:nvSpPr>
        <p:spPr>
          <a:xfrm>
            <a:off x="2898568" y="3986503"/>
            <a:ext cx="15066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mercy</a:t>
            </a:r>
            <a:endParaRPr b="1" i="0" sz="2000" u="none" cap="none" strike="noStrike">
              <a:solidFill>
                <a:schemeClr val="dk1"/>
              </a:solidFill>
              <a:latin typeface="Arial"/>
              <a:ea typeface="Arial"/>
              <a:cs typeface="Arial"/>
              <a:sym typeface="Arial"/>
            </a:endParaRPr>
          </a:p>
        </p:txBody>
      </p:sp>
      <p:sp>
        <p:nvSpPr>
          <p:cNvPr id="102" name="Google Shape;102;p17"/>
          <p:cNvSpPr txBox="1"/>
          <p:nvPr/>
        </p:nvSpPr>
        <p:spPr>
          <a:xfrm>
            <a:off x="2575769" y="2520719"/>
            <a:ext cx="15066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distance</a:t>
            </a:r>
            <a:endParaRPr b="1" i="0" sz="2000" u="none" cap="none" strike="noStrike">
              <a:solidFill>
                <a:schemeClr val="dk1"/>
              </a:solidFill>
              <a:latin typeface="Arial"/>
              <a:ea typeface="Arial"/>
              <a:cs typeface="Arial"/>
              <a:sym typeface="Arial"/>
            </a:endParaRPr>
          </a:p>
        </p:txBody>
      </p:sp>
      <p:sp>
        <p:nvSpPr>
          <p:cNvPr id="103" name="Google Shape;103;p17"/>
          <p:cNvSpPr txBox="1"/>
          <p:nvPr/>
        </p:nvSpPr>
        <p:spPr>
          <a:xfrm>
            <a:off x="5453400" y="1718487"/>
            <a:ext cx="19305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Heaven</a:t>
            </a:r>
            <a:endParaRPr b="1" i="1" sz="3200" u="none" cap="none" strike="noStrike">
              <a:solidFill>
                <a:schemeClr val="dk1"/>
              </a:solidFill>
              <a:latin typeface="Calibri"/>
              <a:ea typeface="Calibri"/>
              <a:cs typeface="Calibri"/>
              <a:sym typeface="Calibri"/>
            </a:endParaRPr>
          </a:p>
        </p:txBody>
      </p:sp>
      <p:sp>
        <p:nvSpPr>
          <p:cNvPr id="104" name="Google Shape;104;p17"/>
          <p:cNvSpPr txBox="1"/>
          <p:nvPr/>
        </p:nvSpPr>
        <p:spPr>
          <a:xfrm>
            <a:off x="1862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Posture of Prayer</a:t>
            </a:r>
            <a:endParaRPr b="1" sz="2000">
              <a:solidFill>
                <a:schemeClr val="dk1"/>
              </a:solidFill>
              <a:latin typeface="Calibri"/>
              <a:ea typeface="Calibri"/>
              <a:cs typeface="Calibri"/>
              <a:sym typeface="Calibri"/>
            </a:endParaRPr>
          </a:p>
        </p:txBody>
      </p:sp>
      <p:sp>
        <p:nvSpPr>
          <p:cNvPr id="105" name="Google Shape;105;p17"/>
          <p:cNvSpPr txBox="1"/>
          <p:nvPr/>
        </p:nvSpPr>
        <p:spPr>
          <a:xfrm>
            <a:off x="6332325" y="1201850"/>
            <a:ext cx="21336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b="1" lang="en" sz="2000">
                <a:solidFill>
                  <a:schemeClr val="dk1"/>
                </a:solidFill>
                <a:latin typeface="Calibri"/>
                <a:ea typeface="Calibri"/>
                <a:cs typeface="Calibri"/>
                <a:sym typeface="Calibri"/>
              </a:rPr>
              <a:t>Luke 18: 9 - 14</a:t>
            </a:r>
            <a:endParaRPr b="1" sz="2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8"/>
          <p:cNvSpPr/>
          <p:nvPr/>
        </p:nvSpPr>
        <p:spPr>
          <a:xfrm>
            <a:off x="478425" y="1287042"/>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1" name="Google Shape;111;p18"/>
          <p:cNvSpPr txBox="1"/>
          <p:nvPr/>
        </p:nvSpPr>
        <p:spPr>
          <a:xfrm>
            <a:off x="266225" y="2482400"/>
            <a:ext cx="7836900" cy="492600"/>
          </a:xfrm>
          <a:prstGeom prst="rect">
            <a:avLst/>
          </a:prstGeom>
          <a:noFill/>
          <a:ln>
            <a:noFill/>
          </a:ln>
        </p:spPr>
        <p:txBody>
          <a:bodyPr anchorCtr="0" anchor="t" bIns="91425" lIns="91425" spcFirstLastPara="1" rIns="91425" wrap="square" tIns="91425">
            <a:spAutoFit/>
          </a:bodyPr>
          <a:lstStyle/>
          <a:p>
            <a:pPr indent="-355600" lvl="0" marL="914400" rtl="0" algn="l">
              <a:lnSpc>
                <a:spcPct val="115000"/>
              </a:lnSpc>
              <a:spcBef>
                <a:spcPts val="900"/>
              </a:spcBef>
              <a:spcAft>
                <a:spcPts val="0"/>
              </a:spcAft>
              <a:buClr>
                <a:schemeClr val="dk1"/>
              </a:buClr>
              <a:buSzPts val="2000"/>
              <a:buFont typeface="Cambria"/>
              <a:buChar char="●"/>
            </a:pPr>
            <a:r>
              <a:rPr lang="en" sz="2000">
                <a:solidFill>
                  <a:srgbClr val="0E0E0E"/>
                </a:solidFill>
              </a:rPr>
              <a:t>Justification is a __________, not a reward.</a:t>
            </a:r>
            <a:endParaRPr sz="2000">
              <a:solidFill>
                <a:schemeClr val="dk1"/>
              </a:solidFill>
              <a:latin typeface="Cambria"/>
              <a:ea typeface="Cambria"/>
              <a:cs typeface="Cambria"/>
              <a:sym typeface="Cambria"/>
            </a:endParaRPr>
          </a:p>
        </p:txBody>
      </p:sp>
      <p:sp>
        <p:nvSpPr>
          <p:cNvPr id="112" name="Google Shape;112;p18"/>
          <p:cNvSpPr txBox="1"/>
          <p:nvPr/>
        </p:nvSpPr>
        <p:spPr>
          <a:xfrm>
            <a:off x="414800" y="1745850"/>
            <a:ext cx="7609800" cy="585000"/>
          </a:xfrm>
          <a:prstGeom prst="rect">
            <a:avLst/>
          </a:prstGeom>
          <a:noFill/>
          <a:ln>
            <a:noFill/>
          </a:ln>
        </p:spPr>
        <p:txBody>
          <a:bodyPr anchorCtr="0" anchor="t" bIns="45700" lIns="91425" spcFirstLastPara="1" rIns="91425" wrap="square" tIns="45700">
            <a:spAutoFit/>
          </a:bodyPr>
          <a:lstStyle/>
          <a:p>
            <a:pPr indent="0" lvl="0" marL="457200" rtl="0" algn="l">
              <a:lnSpc>
                <a:spcPct val="115000"/>
              </a:lnSpc>
              <a:spcBef>
                <a:spcPts val="1000"/>
              </a:spcBef>
              <a:spcAft>
                <a:spcPts val="0"/>
              </a:spcAft>
              <a:buNone/>
            </a:pPr>
            <a:r>
              <a:rPr b="1" i="1" lang="en" sz="3200">
                <a:solidFill>
                  <a:schemeClr val="dk1"/>
                </a:solidFill>
                <a:latin typeface="Calibri"/>
                <a:ea typeface="Calibri"/>
                <a:cs typeface="Calibri"/>
                <a:sym typeface="Calibri"/>
              </a:rPr>
              <a:t>3. </a:t>
            </a:r>
            <a:r>
              <a:rPr b="1" i="1" lang="en" sz="3200">
                <a:solidFill>
                  <a:srgbClr val="0E0E0E"/>
                </a:solidFill>
              </a:rPr>
              <a:t>Mercy</a:t>
            </a:r>
            <a:r>
              <a:rPr b="1" lang="en" sz="3200">
                <a:solidFill>
                  <a:srgbClr val="0E0E0E"/>
                </a:solidFill>
              </a:rPr>
              <a:t>  __________  __________</a:t>
            </a:r>
            <a:endParaRPr b="1" i="1" sz="3200">
              <a:solidFill>
                <a:srgbClr val="FFFFFF"/>
              </a:solidFill>
              <a:latin typeface="Calibri"/>
              <a:ea typeface="Calibri"/>
              <a:cs typeface="Calibri"/>
              <a:sym typeface="Calibri"/>
            </a:endParaRPr>
          </a:p>
        </p:txBody>
      </p:sp>
      <p:sp>
        <p:nvSpPr>
          <p:cNvPr id="113" name="Google Shape;113;p18"/>
          <p:cNvSpPr txBox="1"/>
          <p:nvPr/>
        </p:nvSpPr>
        <p:spPr>
          <a:xfrm>
            <a:off x="2940997" y="1700792"/>
            <a:ext cx="18006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Changes</a:t>
            </a:r>
            <a:endParaRPr b="1" i="1" sz="3200" u="none" cap="none" strike="noStrike">
              <a:solidFill>
                <a:schemeClr val="dk1"/>
              </a:solidFill>
              <a:latin typeface="Calibri"/>
              <a:ea typeface="Calibri"/>
              <a:cs typeface="Calibri"/>
              <a:sym typeface="Calibri"/>
            </a:endParaRPr>
          </a:p>
        </p:txBody>
      </p:sp>
      <p:sp>
        <p:nvSpPr>
          <p:cNvPr id="114" name="Google Shape;114;p18"/>
          <p:cNvSpPr txBox="1"/>
          <p:nvPr/>
        </p:nvSpPr>
        <p:spPr>
          <a:xfrm>
            <a:off x="3057423" y="2482400"/>
            <a:ext cx="15147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alignment</a:t>
            </a:r>
            <a:endParaRPr b="1" i="0" sz="2000" u="none" cap="none" strike="noStrike">
              <a:solidFill>
                <a:schemeClr val="dk1"/>
              </a:solidFill>
              <a:latin typeface="Arial"/>
              <a:ea typeface="Arial"/>
              <a:cs typeface="Arial"/>
              <a:sym typeface="Arial"/>
            </a:endParaRPr>
          </a:p>
        </p:txBody>
      </p:sp>
      <p:sp>
        <p:nvSpPr>
          <p:cNvPr id="115" name="Google Shape;115;p18"/>
          <p:cNvSpPr txBox="1"/>
          <p:nvPr/>
        </p:nvSpPr>
        <p:spPr>
          <a:xfrm>
            <a:off x="701625" y="3339800"/>
            <a:ext cx="80112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900"/>
              </a:spcBef>
              <a:spcAft>
                <a:spcPts val="0"/>
              </a:spcAft>
              <a:buClr>
                <a:schemeClr val="dk1"/>
              </a:buClr>
              <a:buSzPts val="2000"/>
              <a:buFont typeface="Cambria"/>
              <a:buChar char="●"/>
            </a:pPr>
            <a:r>
              <a:rPr lang="en" sz="2000">
                <a:solidFill>
                  <a:srgbClr val="0E0E0E"/>
                </a:solidFill>
              </a:rPr>
              <a:t>God honors __________ over confidence.</a:t>
            </a:r>
            <a:endParaRPr sz="2000">
              <a:solidFill>
                <a:schemeClr val="dk1"/>
              </a:solidFill>
              <a:latin typeface="Cambria"/>
              <a:ea typeface="Cambria"/>
              <a:cs typeface="Cambria"/>
              <a:sym typeface="Cambria"/>
            </a:endParaRPr>
          </a:p>
        </p:txBody>
      </p:sp>
      <p:sp>
        <p:nvSpPr>
          <p:cNvPr id="116" name="Google Shape;116;p18"/>
          <p:cNvSpPr txBox="1"/>
          <p:nvPr/>
        </p:nvSpPr>
        <p:spPr>
          <a:xfrm>
            <a:off x="2600225" y="3320600"/>
            <a:ext cx="16794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contrition</a:t>
            </a:r>
            <a:endParaRPr b="1" i="0" sz="2000" u="none" cap="none" strike="noStrike">
              <a:solidFill>
                <a:schemeClr val="dk1"/>
              </a:solidFill>
              <a:latin typeface="Arial"/>
              <a:ea typeface="Arial"/>
              <a:cs typeface="Arial"/>
              <a:sym typeface="Arial"/>
            </a:endParaRPr>
          </a:p>
        </p:txBody>
      </p:sp>
      <p:sp>
        <p:nvSpPr>
          <p:cNvPr id="117" name="Google Shape;117;p18"/>
          <p:cNvSpPr txBox="1"/>
          <p:nvPr/>
        </p:nvSpPr>
        <p:spPr>
          <a:xfrm>
            <a:off x="701625" y="4100950"/>
            <a:ext cx="79431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900"/>
              </a:spcBef>
              <a:spcAft>
                <a:spcPts val="0"/>
              </a:spcAft>
              <a:buClr>
                <a:schemeClr val="dk1"/>
              </a:buClr>
              <a:buSzPts val="2000"/>
              <a:buFont typeface="Cambria"/>
              <a:buChar char="●"/>
            </a:pPr>
            <a:r>
              <a:rPr lang="en" sz="2000">
                <a:solidFill>
                  <a:srgbClr val="0E0E0E"/>
                </a:solidFill>
              </a:rPr>
              <a:t>Right posture leads to right __________.</a:t>
            </a:r>
            <a:endParaRPr b="1" sz="2000">
              <a:solidFill>
                <a:schemeClr val="dk1"/>
              </a:solidFill>
              <a:latin typeface="Calibri"/>
              <a:ea typeface="Calibri"/>
              <a:cs typeface="Calibri"/>
              <a:sym typeface="Calibri"/>
            </a:endParaRPr>
          </a:p>
        </p:txBody>
      </p:sp>
      <p:sp>
        <p:nvSpPr>
          <p:cNvPr id="118" name="Google Shape;118;p18"/>
          <p:cNvSpPr txBox="1"/>
          <p:nvPr/>
        </p:nvSpPr>
        <p:spPr>
          <a:xfrm>
            <a:off x="4363623" y="4115875"/>
            <a:ext cx="16311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standing</a:t>
            </a:r>
            <a:endParaRPr b="1" i="0" sz="2000" u="none" cap="none" strike="noStrike">
              <a:solidFill>
                <a:schemeClr val="dk1"/>
              </a:solidFill>
              <a:latin typeface="Arial"/>
              <a:ea typeface="Arial"/>
              <a:cs typeface="Arial"/>
              <a:sym typeface="Arial"/>
            </a:endParaRPr>
          </a:p>
        </p:txBody>
      </p:sp>
      <p:sp>
        <p:nvSpPr>
          <p:cNvPr id="119" name="Google Shape;119;p18"/>
          <p:cNvSpPr txBox="1"/>
          <p:nvPr/>
        </p:nvSpPr>
        <p:spPr>
          <a:xfrm>
            <a:off x="5389999" y="1700800"/>
            <a:ext cx="20991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Everything</a:t>
            </a:r>
            <a:endParaRPr b="1" i="1" sz="3200" u="none" cap="none" strike="noStrike">
              <a:solidFill>
                <a:schemeClr val="dk1"/>
              </a:solidFill>
              <a:latin typeface="Calibri"/>
              <a:ea typeface="Calibri"/>
              <a:cs typeface="Calibri"/>
              <a:sym typeface="Calibri"/>
            </a:endParaRPr>
          </a:p>
        </p:txBody>
      </p:sp>
      <p:sp>
        <p:nvSpPr>
          <p:cNvPr id="120" name="Google Shape;120;p18"/>
          <p:cNvSpPr txBox="1"/>
          <p:nvPr/>
        </p:nvSpPr>
        <p:spPr>
          <a:xfrm>
            <a:off x="4910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Posture of Prayer</a:t>
            </a:r>
            <a:endParaRPr b="1" sz="2000">
              <a:solidFill>
                <a:schemeClr val="dk1"/>
              </a:solidFill>
              <a:latin typeface="Calibri"/>
              <a:ea typeface="Calibri"/>
              <a:cs typeface="Calibri"/>
              <a:sym typeface="Calibri"/>
            </a:endParaRPr>
          </a:p>
        </p:txBody>
      </p:sp>
      <p:sp>
        <p:nvSpPr>
          <p:cNvPr id="121" name="Google Shape;121;p18"/>
          <p:cNvSpPr txBox="1"/>
          <p:nvPr/>
        </p:nvSpPr>
        <p:spPr>
          <a:xfrm>
            <a:off x="6637125" y="1201850"/>
            <a:ext cx="21336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b="1" lang="en" sz="2000">
                <a:solidFill>
                  <a:schemeClr val="dk1"/>
                </a:solidFill>
                <a:latin typeface="Calibri"/>
                <a:ea typeface="Calibri"/>
                <a:cs typeface="Calibri"/>
                <a:sym typeface="Calibri"/>
              </a:rPr>
              <a:t>Luke 18: 9 - 14</a:t>
            </a:r>
            <a:endParaRPr b="1" sz="2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9"/>
          <p:cNvSpPr/>
          <p:nvPr/>
        </p:nvSpPr>
        <p:spPr>
          <a:xfrm>
            <a:off x="478425" y="1278050"/>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27" name="Google Shape;127;p19"/>
          <p:cNvSpPr txBox="1"/>
          <p:nvPr/>
        </p:nvSpPr>
        <p:spPr>
          <a:xfrm>
            <a:off x="478425" y="1974450"/>
            <a:ext cx="8226600" cy="10314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SzPts val="7200"/>
              <a:buNone/>
            </a:pPr>
            <a:r>
              <a:rPr b="1" lang="en" sz="6100">
                <a:solidFill>
                  <a:schemeClr val="dk1"/>
                </a:solidFill>
              </a:rPr>
              <a:t>Weekly Challenge</a:t>
            </a:r>
            <a:endParaRPr sz="2100">
              <a:solidFill>
                <a:schemeClr val="dk1"/>
              </a:solidFill>
            </a:endParaRPr>
          </a:p>
        </p:txBody>
      </p:sp>
      <p:sp>
        <p:nvSpPr>
          <p:cNvPr id="128" name="Google Shape;128;p19"/>
          <p:cNvSpPr txBox="1"/>
          <p:nvPr/>
        </p:nvSpPr>
        <p:spPr>
          <a:xfrm>
            <a:off x="630825" y="3057250"/>
            <a:ext cx="7794900" cy="18624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0"/>
              </a:spcAft>
              <a:buClr>
                <a:schemeClr val="dk1"/>
              </a:buClr>
              <a:buSzPts val="1100"/>
              <a:buFont typeface="Arial"/>
              <a:buNone/>
            </a:pPr>
            <a:r>
              <a:rPr b="1" lang="en" sz="2000">
                <a:solidFill>
                  <a:schemeClr val="dk1"/>
                </a:solidFill>
              </a:rPr>
              <a:t>Reflect: </a:t>
            </a:r>
            <a:r>
              <a:rPr lang="en" sz="2000">
                <a:solidFill>
                  <a:schemeClr val="dk1"/>
                </a:solidFill>
              </a:rPr>
              <a:t>What attitudes do I bring into prayer—humility or pride?</a:t>
            </a:r>
            <a:endParaRPr sz="20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sz="2000">
                <a:solidFill>
                  <a:schemeClr val="dk1"/>
                </a:solidFill>
              </a:rPr>
              <a:t>Act: </a:t>
            </a:r>
            <a:r>
              <a:rPr lang="en" sz="2000">
                <a:solidFill>
                  <a:schemeClr val="dk1"/>
                </a:solidFill>
              </a:rPr>
              <a:t>Begin every prayer this week with confession and gratitude.</a:t>
            </a:r>
            <a:endParaRPr sz="2000">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b="1" lang="en" sz="2000">
                <a:solidFill>
                  <a:schemeClr val="dk1"/>
                </a:solidFill>
              </a:rPr>
              <a:t>Pray: </a:t>
            </a:r>
            <a:r>
              <a:rPr lang="en" sz="2000">
                <a:solidFill>
                  <a:schemeClr val="dk1"/>
                </a:solidFill>
              </a:rPr>
              <a:t>“God, I come to You just as I am—broken, needy, and grateful for Your mercy.”</a:t>
            </a:r>
            <a:endParaRPr b="1" sz="2900">
              <a:solidFill>
                <a:schemeClr val="dk1"/>
              </a:solidFill>
            </a:endParaRPr>
          </a:p>
        </p:txBody>
      </p:sp>
      <p:sp>
        <p:nvSpPr>
          <p:cNvPr id="129" name="Google Shape;129;p19"/>
          <p:cNvSpPr txBox="1"/>
          <p:nvPr/>
        </p:nvSpPr>
        <p:spPr>
          <a:xfrm>
            <a:off x="4910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Posture of Prayer</a:t>
            </a:r>
            <a:endParaRPr b="1" sz="2000">
              <a:solidFill>
                <a:schemeClr val="dk1"/>
              </a:solidFill>
              <a:latin typeface="Calibri"/>
              <a:ea typeface="Calibri"/>
              <a:cs typeface="Calibri"/>
              <a:sym typeface="Calibri"/>
            </a:endParaRPr>
          </a:p>
        </p:txBody>
      </p:sp>
      <p:sp>
        <p:nvSpPr>
          <p:cNvPr id="130" name="Google Shape;130;p19"/>
          <p:cNvSpPr txBox="1"/>
          <p:nvPr/>
        </p:nvSpPr>
        <p:spPr>
          <a:xfrm>
            <a:off x="6637125" y="1201850"/>
            <a:ext cx="21336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b="1" lang="en" sz="2000">
                <a:solidFill>
                  <a:schemeClr val="dk1"/>
                </a:solidFill>
                <a:latin typeface="Calibri"/>
                <a:ea typeface="Calibri"/>
                <a:cs typeface="Calibri"/>
                <a:sym typeface="Calibri"/>
              </a:rPr>
              <a:t>Luke 18: 9 - 14</a:t>
            </a:r>
            <a:endParaRPr b="1" sz="20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