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3508728427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3508728427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4f864d9cf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4f864d9cf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326e6b0c20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326e6b0c20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326e6b0c20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326e6b0c20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326e6b0c20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326e6b0c2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326e6b0c20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326e6b0c20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4a32b1606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34a32b160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0.jp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 title="HisWayLogo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382025" y="0"/>
            <a:ext cx="761975" cy="105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 txBox="1"/>
          <p:nvPr/>
        </p:nvSpPr>
        <p:spPr>
          <a:xfrm>
            <a:off x="55275" y="-24025"/>
            <a:ext cx="9144000" cy="711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50">
                <a:solidFill>
                  <a:schemeClr val="lt1"/>
                </a:solidFill>
              </a:rPr>
              <a:t>Sacred Self-Care: </a:t>
            </a:r>
            <a:endParaRPr b="1" sz="325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50">
                <a:solidFill>
                  <a:schemeClr val="lt1"/>
                </a:solidFill>
              </a:rPr>
              <a:t>Honoring God’s Temple</a:t>
            </a:r>
            <a:endParaRPr b="1" sz="5000">
              <a:solidFill>
                <a:schemeClr val="lt1"/>
              </a:solidFill>
              <a:latin typeface="Droid Serif"/>
              <a:ea typeface="Droid Serif"/>
              <a:cs typeface="Droid Serif"/>
              <a:sym typeface="Droid Serif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drive.google.com/file/d/1P_efcPft22iQfKrR9ZKcUp-P2FV8lQ1j/view" TargetMode="External"/><Relationship Id="rId4" Type="http://schemas.openxmlformats.org/officeDocument/2006/relationships/image" Target="../media/image8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Relationship Id="rId4" Type="http://schemas.openxmlformats.org/officeDocument/2006/relationships/image" Target="../media/image9.png"/><Relationship Id="rId9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6.png"/><Relationship Id="rId7" Type="http://schemas.openxmlformats.org/officeDocument/2006/relationships/image" Target="../media/image2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 title="Self Care Series-v2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-144675" y="3899100"/>
            <a:ext cx="9422400" cy="1289700"/>
          </a:xfrm>
          <a:prstGeom prst="rect">
            <a:avLst/>
          </a:prstGeom>
          <a:solidFill>
            <a:srgbClr val="212121">
              <a:alpha val="611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0" y="1343126"/>
            <a:ext cx="9144000" cy="9852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3300000" dist="38100">
              <a:schemeClr val="lt2">
                <a:alpha val="68000"/>
              </a:scheme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5200">
                <a:solidFill>
                  <a:schemeClr val="accent5"/>
                </a:solidFill>
              </a:rPr>
              <a:t>Nourishing Your Soul</a:t>
            </a:r>
            <a:endParaRPr b="1" sz="9900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/>
          <p:nvPr/>
        </p:nvSpPr>
        <p:spPr>
          <a:xfrm>
            <a:off x="7508675" y="2401533"/>
            <a:ext cx="1557300" cy="1418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5"/>
          <p:cNvSpPr txBox="1"/>
          <p:nvPr/>
        </p:nvSpPr>
        <p:spPr>
          <a:xfrm>
            <a:off x="422625" y="2443325"/>
            <a:ext cx="6810000" cy="1224600"/>
          </a:xfrm>
          <a:prstGeom prst="rect">
            <a:avLst/>
          </a:prstGeom>
          <a:noFill/>
          <a:ln>
            <a:noFill/>
          </a:ln>
          <a:effectLst>
            <a:outerShdw blurRad="142875" rotWithShape="0" algn="bl" dir="5400000" dist="47625">
              <a:schemeClr val="accent5">
                <a:alpha val="69000"/>
              </a:scheme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lt1"/>
                </a:solidFill>
              </a:rPr>
              <a:t>Matthew 11:28-30 - </a:t>
            </a:r>
            <a:r>
              <a:rPr i="1" lang="en" sz="1800">
                <a:solidFill>
                  <a:schemeClr val="lt1"/>
                </a:solidFill>
              </a:rPr>
              <a:t>"Come to me, all you who are weary and burdened, and I will give you rest. Take my yoke upon you and learn from me, for I am gentle and humble in heart, and you will find rest for your souls. For my yoke is easy and my burden is light."</a:t>
            </a:r>
            <a:endParaRPr b="1" sz="18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7596989" y="2343150"/>
            <a:ext cx="14688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00"/>
                </a:solidFill>
              </a:rPr>
              <a:t>Sermon Notes:</a:t>
            </a:r>
            <a:endParaRPr sz="1500">
              <a:solidFill>
                <a:srgbClr val="000000"/>
              </a:solidFill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41975" y="3899100"/>
            <a:ext cx="9144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His Way Baptist Church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-1676400" y="4409475"/>
            <a:ext cx="12192000" cy="10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Keith Desso Douglas, Executive Pastor  - Derrick Keith Douglas, Pastor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2361936" y="4804653"/>
            <a:ext cx="6249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1818 Esther St.  Houston, T</a:t>
            </a:r>
            <a:r>
              <a:rPr lang="en" sz="2100">
                <a:solidFill>
                  <a:srgbClr val="FFFFFF"/>
                </a:solidFill>
              </a:rPr>
              <a:t>X</a:t>
            </a: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77088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15" title="week4-nurising-your-soul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38800" y="2720650"/>
            <a:ext cx="985200" cy="98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EDE0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1" name="Google Shape;81;p16"/>
          <p:cNvSpPr txBox="1"/>
          <p:nvPr/>
        </p:nvSpPr>
        <p:spPr>
          <a:xfrm>
            <a:off x="547574" y="2155675"/>
            <a:ext cx="79680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b="1" lang="en" sz="2000">
                <a:solidFill>
                  <a:schemeClr val="dk1"/>
                </a:solidFill>
              </a:rPr>
              <a:t>John 15:5</a:t>
            </a:r>
            <a:r>
              <a:rPr lang="en" sz="2000">
                <a:solidFill>
                  <a:schemeClr val="dk1"/>
                </a:solidFill>
              </a:rPr>
              <a:t> – </a:t>
            </a:r>
            <a:r>
              <a:rPr i="1" lang="en" sz="2000">
                <a:solidFill>
                  <a:schemeClr val="dk1"/>
                </a:solidFill>
              </a:rPr>
              <a:t>"I am the vine; you are the </a:t>
            </a:r>
            <a:r>
              <a:rPr i="1" lang="en" sz="2000">
                <a:solidFill>
                  <a:schemeClr val="dk1"/>
                </a:solidFill>
              </a:rPr>
              <a:t>______</a:t>
            </a:r>
            <a:r>
              <a:rPr i="1" lang="en" sz="2000">
                <a:solidFill>
                  <a:schemeClr val="dk1"/>
                </a:solidFill>
              </a:rPr>
              <a:t>___. If you remain in me and I in you, you will bear much ______; apart from me you can do __</a:t>
            </a:r>
            <a:r>
              <a:rPr i="1" lang="en" sz="2000">
                <a:solidFill>
                  <a:schemeClr val="dk1"/>
                </a:solidFill>
              </a:rPr>
              <a:t>___</a:t>
            </a:r>
            <a:r>
              <a:rPr i="1" lang="en" sz="2000">
                <a:solidFill>
                  <a:schemeClr val="dk1"/>
                </a:solidFill>
              </a:rPr>
              <a:t>____."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547574" y="3390900"/>
            <a:ext cx="8124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A healthy spirit comes from consistent time with ______.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930219" y="1669662"/>
            <a:ext cx="778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31800" lvl="0" marL="4572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b="1" i="1" lang="en" sz="3200">
                <a:solidFill>
                  <a:schemeClr val="dk1"/>
                </a:solidFill>
              </a:rPr>
              <a:t>Daily Connection with God</a:t>
            </a:r>
            <a:endParaRPr b="1" i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6598556" y="3389863"/>
            <a:ext cx="100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God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6"/>
          <p:cNvSpPr txBox="1"/>
          <p:nvPr/>
        </p:nvSpPr>
        <p:spPr>
          <a:xfrm>
            <a:off x="491009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Nourishing Your Soul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6103725" y="120185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11:28-30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557175" y="4115117"/>
            <a:ext cx="75780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Spiritual self-care means prioritizing </a:t>
            </a:r>
            <a:r>
              <a:rPr lang="en" sz="2000">
                <a:solidFill>
                  <a:schemeClr val="dk1"/>
                </a:solidFill>
              </a:rPr>
              <a:t>____</a:t>
            </a:r>
            <a:r>
              <a:rPr lang="en" sz="2000">
                <a:solidFill>
                  <a:schemeClr val="dk1"/>
                </a:solidFill>
              </a:rPr>
              <a:t>____, </a:t>
            </a:r>
            <a:r>
              <a:rPr lang="en" sz="2000">
                <a:solidFill>
                  <a:schemeClr val="dk1"/>
                </a:solidFill>
              </a:rPr>
              <a:t>______</a:t>
            </a:r>
            <a:r>
              <a:rPr lang="en" sz="2000">
                <a:solidFill>
                  <a:schemeClr val="dk1"/>
                </a:solidFill>
              </a:rPr>
              <a:t>___, and time in God’s Word.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5266750" y="4074950"/>
            <a:ext cx="111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prayer 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5564298" y="2155675"/>
            <a:ext cx="1491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branches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6250283" y="2558956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fruit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2887758" y="2843664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nothing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6"/>
          <p:cNvSpPr txBox="1"/>
          <p:nvPr/>
        </p:nvSpPr>
        <p:spPr>
          <a:xfrm>
            <a:off x="6515875" y="4074950"/>
            <a:ext cx="1378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worship</a:t>
            </a:r>
            <a:r>
              <a:rPr b="1" lang="en" sz="2000">
                <a:solidFill>
                  <a:schemeClr val="dk1"/>
                </a:solidFill>
              </a:rPr>
              <a:t> 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/>
          <p:nvPr/>
        </p:nvSpPr>
        <p:spPr>
          <a:xfrm>
            <a:off x="199675" y="1278050"/>
            <a:ext cx="8226600" cy="3761700"/>
          </a:xfrm>
          <a:prstGeom prst="rect">
            <a:avLst/>
          </a:prstGeom>
          <a:solidFill>
            <a:srgbClr val="F3EDE0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highlight>
                <a:srgbClr val="F3EDE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7"/>
          <p:cNvSpPr txBox="1"/>
          <p:nvPr/>
        </p:nvSpPr>
        <p:spPr>
          <a:xfrm>
            <a:off x="396825" y="4133093"/>
            <a:ext cx="78309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Worship shifts our focus from our _____</a:t>
            </a:r>
            <a:r>
              <a:rPr lang="en" sz="2000">
                <a:solidFill>
                  <a:schemeClr val="dk1"/>
                </a:solidFill>
              </a:rPr>
              <a:t>___</a:t>
            </a:r>
            <a:r>
              <a:rPr lang="en" sz="2000">
                <a:solidFill>
                  <a:schemeClr val="dk1"/>
                </a:solidFill>
              </a:rPr>
              <a:t>__ to God’s </a:t>
            </a:r>
            <a:r>
              <a:rPr lang="en" sz="2000">
                <a:solidFill>
                  <a:schemeClr val="dk1"/>
                </a:solidFill>
              </a:rPr>
              <a:t>__</a:t>
            </a:r>
            <a:r>
              <a:rPr lang="en" sz="2000">
                <a:solidFill>
                  <a:schemeClr val="dk1"/>
                </a:solidFill>
              </a:rPr>
              <a:t>______.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396825" y="2352450"/>
            <a:ext cx="8083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b="1" lang="en" sz="2000">
                <a:solidFill>
                  <a:schemeClr val="dk1"/>
                </a:solidFill>
              </a:rPr>
              <a:t>Luke 5:16</a:t>
            </a:r>
            <a:r>
              <a:rPr lang="en" sz="2000">
                <a:solidFill>
                  <a:schemeClr val="dk1"/>
                </a:solidFill>
              </a:rPr>
              <a:t> – </a:t>
            </a:r>
            <a:r>
              <a:rPr i="1" lang="en" sz="2000">
                <a:solidFill>
                  <a:schemeClr val="dk1"/>
                </a:solidFill>
              </a:rPr>
              <a:t>"But Jesus often _________ to lonely places and ________."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549219" y="1745862"/>
            <a:ext cx="778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i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</a:t>
            </a:r>
            <a:r>
              <a:rPr b="1" i="1" lang="en" sz="3200">
                <a:solidFill>
                  <a:schemeClr val="dk1"/>
                </a:solidFill>
              </a:rPr>
              <a:t>The Power of Solitude and Worship</a:t>
            </a:r>
            <a:endParaRPr b="1" i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7"/>
          <p:cNvSpPr txBox="1"/>
          <p:nvPr/>
        </p:nvSpPr>
        <p:spPr>
          <a:xfrm>
            <a:off x="4296339" y="2382250"/>
            <a:ext cx="133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withdrew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7"/>
          <p:cNvSpPr txBox="1"/>
          <p:nvPr/>
        </p:nvSpPr>
        <p:spPr>
          <a:xfrm>
            <a:off x="396825" y="3287250"/>
            <a:ext cx="8011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" sz="2000">
                <a:solidFill>
                  <a:schemeClr val="dk1"/>
                </a:solidFill>
              </a:rPr>
              <a:t>Solitude is not loneliness; it is making space for ______.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03" name="Google Shape;103;p17"/>
          <p:cNvSpPr txBox="1"/>
          <p:nvPr/>
        </p:nvSpPr>
        <p:spPr>
          <a:xfrm>
            <a:off x="6344624" y="3287250"/>
            <a:ext cx="845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God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7"/>
          <p:cNvSpPr txBox="1"/>
          <p:nvPr/>
        </p:nvSpPr>
        <p:spPr>
          <a:xfrm>
            <a:off x="4786425" y="4087875"/>
            <a:ext cx="144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problems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7"/>
          <p:cNvSpPr txBox="1"/>
          <p:nvPr/>
        </p:nvSpPr>
        <p:spPr>
          <a:xfrm>
            <a:off x="1037301" y="4488066"/>
            <a:ext cx="1139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power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7"/>
          <p:cNvSpPr txBox="1"/>
          <p:nvPr/>
        </p:nvSpPr>
        <p:spPr>
          <a:xfrm>
            <a:off x="880096" y="2706250"/>
            <a:ext cx="1220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prayed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7"/>
          <p:cNvSpPr txBox="1"/>
          <p:nvPr/>
        </p:nvSpPr>
        <p:spPr>
          <a:xfrm>
            <a:off x="186209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Nourishing Your Soul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7"/>
          <p:cNvSpPr txBox="1"/>
          <p:nvPr/>
        </p:nvSpPr>
        <p:spPr>
          <a:xfrm>
            <a:off x="5798925" y="120185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11:28-30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/>
          <p:nvPr/>
        </p:nvSpPr>
        <p:spPr>
          <a:xfrm>
            <a:off x="478425" y="1287042"/>
            <a:ext cx="8226600" cy="3761700"/>
          </a:xfrm>
          <a:prstGeom prst="rect">
            <a:avLst/>
          </a:prstGeom>
          <a:solidFill>
            <a:srgbClr val="F3EDE0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8"/>
          <p:cNvSpPr txBox="1"/>
          <p:nvPr/>
        </p:nvSpPr>
        <p:spPr>
          <a:xfrm>
            <a:off x="266225" y="2330000"/>
            <a:ext cx="7836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9144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mbria"/>
              <a:buChar char="●"/>
            </a:pPr>
            <a:r>
              <a:rPr b="1" lang="en" sz="2000">
                <a:solidFill>
                  <a:schemeClr val="dk1"/>
                </a:solidFill>
              </a:rPr>
              <a:t>Mark 12:31</a:t>
            </a:r>
            <a:r>
              <a:rPr lang="en" sz="2000">
                <a:solidFill>
                  <a:schemeClr val="dk1"/>
                </a:solidFill>
              </a:rPr>
              <a:t> – </a:t>
            </a:r>
            <a:r>
              <a:rPr i="1" lang="en" sz="2000">
                <a:solidFill>
                  <a:schemeClr val="dk1"/>
                </a:solidFill>
              </a:rPr>
              <a:t>"Love your __________ as yourself."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5" name="Google Shape;115;p18"/>
          <p:cNvSpPr txBox="1"/>
          <p:nvPr/>
        </p:nvSpPr>
        <p:spPr>
          <a:xfrm>
            <a:off x="549219" y="1593462"/>
            <a:ext cx="7780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en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b="1" i="1" lang="en" sz="3200">
                <a:solidFill>
                  <a:schemeClr val="dk1"/>
                </a:solidFill>
              </a:rPr>
              <a:t>Loving Yourself as God Loves You</a:t>
            </a:r>
            <a:endParaRPr b="1" i="1"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8"/>
          <p:cNvSpPr txBox="1"/>
          <p:nvPr/>
        </p:nvSpPr>
        <p:spPr>
          <a:xfrm>
            <a:off x="4168422" y="2330000"/>
            <a:ext cx="1699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neighbor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8"/>
          <p:cNvSpPr txBox="1"/>
          <p:nvPr/>
        </p:nvSpPr>
        <p:spPr>
          <a:xfrm>
            <a:off x="701625" y="3187400"/>
            <a:ext cx="8011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mbria"/>
              <a:buChar char="●"/>
            </a:pPr>
            <a:r>
              <a:rPr lang="en" sz="2000">
                <a:solidFill>
                  <a:schemeClr val="dk1"/>
                </a:solidFill>
              </a:rPr>
              <a:t>You cannot pour into others if your spirit is </a:t>
            </a:r>
            <a:r>
              <a:rPr i="1" lang="en" sz="2000">
                <a:solidFill>
                  <a:schemeClr val="dk1"/>
                </a:solidFill>
              </a:rPr>
              <a:t>__</a:t>
            </a:r>
            <a:r>
              <a:rPr lang="en" sz="2000">
                <a:solidFill>
                  <a:schemeClr val="dk1"/>
                </a:solidFill>
              </a:rPr>
              <a:t>______.</a:t>
            </a:r>
            <a:endParaRPr sz="20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18" name="Google Shape;118;p18"/>
          <p:cNvSpPr txBox="1"/>
          <p:nvPr/>
        </p:nvSpPr>
        <p:spPr>
          <a:xfrm>
            <a:off x="701625" y="3948550"/>
            <a:ext cx="79431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mbria"/>
              <a:buChar char="●"/>
            </a:pPr>
            <a:r>
              <a:rPr lang="en" sz="2000">
                <a:solidFill>
                  <a:schemeClr val="dk1"/>
                </a:solidFill>
              </a:rPr>
              <a:t>Seeing yourself through God’s eyes leads to </a:t>
            </a:r>
            <a:r>
              <a:rPr i="1" lang="en" sz="2000">
                <a:solidFill>
                  <a:schemeClr val="dk1"/>
                </a:solidFill>
              </a:rPr>
              <a:t>_</a:t>
            </a:r>
            <a:r>
              <a:rPr lang="en" sz="2000">
                <a:solidFill>
                  <a:schemeClr val="dk1"/>
                </a:solidFill>
              </a:rPr>
              <a:t>______ and </a:t>
            </a:r>
            <a:r>
              <a:rPr i="1" lang="en" sz="2000">
                <a:solidFill>
                  <a:schemeClr val="dk1"/>
                </a:solidFill>
              </a:rPr>
              <a:t>_____</a:t>
            </a:r>
            <a:r>
              <a:rPr lang="en" sz="2000">
                <a:solidFill>
                  <a:schemeClr val="dk1"/>
                </a:solidFill>
              </a:rPr>
              <a:t>______.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8"/>
          <p:cNvSpPr txBox="1"/>
          <p:nvPr/>
        </p:nvSpPr>
        <p:spPr>
          <a:xfrm>
            <a:off x="6352773" y="3948550"/>
            <a:ext cx="163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peace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8"/>
          <p:cNvSpPr txBox="1"/>
          <p:nvPr/>
        </p:nvSpPr>
        <p:spPr>
          <a:xfrm>
            <a:off x="1239419" y="4300099"/>
            <a:ext cx="2216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confidence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8"/>
          <p:cNvSpPr txBox="1"/>
          <p:nvPr/>
        </p:nvSpPr>
        <p:spPr>
          <a:xfrm>
            <a:off x="6103725" y="3185475"/>
            <a:ext cx="104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empty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8"/>
          <p:cNvSpPr txBox="1"/>
          <p:nvPr/>
        </p:nvSpPr>
        <p:spPr>
          <a:xfrm>
            <a:off x="491009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Nourishing Your Soul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6103725" y="120185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11:28-30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EDE0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9"/>
          <p:cNvSpPr txBox="1"/>
          <p:nvPr/>
        </p:nvSpPr>
        <p:spPr>
          <a:xfrm>
            <a:off x="478425" y="1974450"/>
            <a:ext cx="82266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7200"/>
              <a:buNone/>
            </a:pPr>
            <a:r>
              <a:rPr b="1" lang="en" sz="6100">
                <a:solidFill>
                  <a:schemeClr val="dk1"/>
                </a:solidFill>
              </a:rPr>
              <a:t>Weekly Challenge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130" name="Google Shape;130;p19"/>
          <p:cNvSpPr txBox="1"/>
          <p:nvPr/>
        </p:nvSpPr>
        <p:spPr>
          <a:xfrm>
            <a:off x="491000" y="3285850"/>
            <a:ext cx="8366400" cy="14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</a:rPr>
              <a:t>Reflect:</a:t>
            </a:r>
            <a:r>
              <a:rPr lang="en" sz="1800">
                <a:solidFill>
                  <a:schemeClr val="dk1"/>
                </a:solidFill>
              </a:rPr>
              <a:t> Where have you been neglecting your spirit?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</a:rPr>
              <a:t>Act:</a:t>
            </a:r>
            <a:r>
              <a:rPr lang="en" sz="1800">
                <a:solidFill>
                  <a:schemeClr val="dk1"/>
                </a:solidFill>
              </a:rPr>
              <a:t> Make time this week to renew your spirit through intentional prayer.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</a:rPr>
              <a:t>Pray:</a:t>
            </a:r>
            <a:r>
              <a:rPr lang="en" sz="1800">
                <a:solidFill>
                  <a:schemeClr val="dk1"/>
                </a:solidFill>
              </a:rPr>
              <a:t> Ask God to fill you with His presence and strengthen your spiritual walk.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131" name="Google Shape;131;p19"/>
          <p:cNvSpPr txBox="1"/>
          <p:nvPr/>
        </p:nvSpPr>
        <p:spPr>
          <a:xfrm>
            <a:off x="491009" y="1201850"/>
            <a:ext cx="49971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Nourishing Your Soul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9"/>
          <p:cNvSpPr txBox="1"/>
          <p:nvPr/>
        </p:nvSpPr>
        <p:spPr>
          <a:xfrm>
            <a:off x="6103725" y="120185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Matthew 11:28-30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0"/>
          <p:cNvSpPr txBox="1"/>
          <p:nvPr/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rgbClr val="595959"/>
              </a:solidFill>
            </a:endParaRPr>
          </a:p>
        </p:txBody>
      </p:sp>
      <p:sp>
        <p:nvSpPr>
          <p:cNvPr id="139" name="Google Shape;139;p20"/>
          <p:cNvSpPr txBox="1"/>
          <p:nvPr/>
        </p:nvSpPr>
        <p:spPr>
          <a:xfrm>
            <a:off x="122865" y="108953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b="1" lang="en" sz="2900">
                <a:solidFill>
                  <a:srgbClr val="FFAB40"/>
                </a:solidFill>
              </a:rPr>
              <a:t>Self-Care Tracker</a:t>
            </a:r>
            <a:endParaRPr b="1" sz="2900">
              <a:solidFill>
                <a:srgbClr val="FFAB40"/>
              </a:solidFill>
            </a:endParaRPr>
          </a:p>
        </p:txBody>
      </p:sp>
      <p:pic>
        <p:nvPicPr>
          <p:cNvPr id="140" name="Google Shape;140;p20" title="Mind Activity (minutes)"/>
          <p:cNvPicPr preferRelativeResize="0"/>
          <p:nvPr/>
        </p:nvPicPr>
        <p:blipFill rotWithShape="1">
          <a:blip r:embed="rId3">
            <a:alphaModFix/>
          </a:blip>
          <a:srcRect b="0" l="0" r="35533" t="0"/>
          <a:stretch/>
        </p:blipFill>
        <p:spPr>
          <a:xfrm>
            <a:off x="6932506" y="3946263"/>
            <a:ext cx="1003075" cy="972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0" title="Body Activity (minutes)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07231" y="3780291"/>
            <a:ext cx="1807295" cy="10358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20" title="Spirit Activity (minutes)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07231" y="3780291"/>
            <a:ext cx="1807295" cy="10358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20" title="Totals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88025" y="1638633"/>
            <a:ext cx="5553000" cy="33684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0" title="Body Activity (minutes)"/>
          <p:cNvPicPr preferRelativeResize="0"/>
          <p:nvPr/>
        </p:nvPicPr>
        <p:blipFill rotWithShape="1">
          <a:blip r:embed="rId7">
            <a:alphaModFix/>
          </a:blip>
          <a:srcRect b="0" l="0" r="38111" t="0"/>
          <a:stretch/>
        </p:blipFill>
        <p:spPr>
          <a:xfrm>
            <a:off x="5835223" y="3946250"/>
            <a:ext cx="1003075" cy="972450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20"/>
          <p:cNvSpPr/>
          <p:nvPr/>
        </p:nvSpPr>
        <p:spPr>
          <a:xfrm>
            <a:off x="6294491" y="1533395"/>
            <a:ext cx="2221200" cy="2216700"/>
          </a:xfrm>
          <a:prstGeom prst="roundRect">
            <a:avLst>
              <a:gd fmla="val 9971" name="adj"/>
            </a:avLst>
          </a:prstGeom>
          <a:solidFill>
            <a:srgbClr val="FF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6" name="Google Shape;146;p20" title="Spirit Activity (minutes)"/>
          <p:cNvPicPr preferRelativeResize="0"/>
          <p:nvPr/>
        </p:nvPicPr>
        <p:blipFill rotWithShape="1">
          <a:blip r:embed="rId8">
            <a:alphaModFix/>
          </a:blip>
          <a:srcRect b="0" l="0" r="33114" t="0"/>
          <a:stretch/>
        </p:blipFill>
        <p:spPr>
          <a:xfrm>
            <a:off x="8025059" y="3965688"/>
            <a:ext cx="1040700" cy="93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0" title="self-care-tracker.png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445588" y="16822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