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 Mono SemiBold"/>
      <p:regular r:id="rId13"/>
      <p:bold r:id="rId14"/>
      <p:italic r:id="rId15"/>
      <p:boldItalic r:id="rId16"/>
    </p:embeddedFont>
    <p:embeddedFont>
      <p:font typeface="Roboto Mon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on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MonoSemiBold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MonoSemiBold-italic.fntdata"/><Relationship Id="rId14" Type="http://schemas.openxmlformats.org/officeDocument/2006/relationships/font" Target="fonts/RobotoMonoSemiBold-bold.fntdata"/><Relationship Id="rId17" Type="http://schemas.openxmlformats.org/officeDocument/2006/relationships/font" Target="fonts/RobotoMono-regular.fntdata"/><Relationship Id="rId16" Type="http://schemas.openxmlformats.org/officeDocument/2006/relationships/font" Target="fonts/RobotoMonoSemiBold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Mono-italic.fntdata"/><Relationship Id="rId6" Type="http://schemas.openxmlformats.org/officeDocument/2006/relationships/slide" Target="slides/slide1.xml"/><Relationship Id="rId18" Type="http://schemas.openxmlformats.org/officeDocument/2006/relationships/font" Target="fonts/RobotoMon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3e284843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3e284843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3f993378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3f99337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326e6b0c20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326e6b0c2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26e6b0c2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326e6b0c2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326e6b0c2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326e6b0c2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326e6b0c2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326e6b0c2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" name="Google Shape;12;p2"/>
          <p:cNvSpPr txBox="1"/>
          <p:nvPr/>
        </p:nvSpPr>
        <p:spPr>
          <a:xfrm>
            <a:off x="85750" y="-70575"/>
            <a:ext cx="8369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SUMMER </a:t>
            </a:r>
            <a:r>
              <a:rPr b="1" lang="en" sz="30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ON MISSION</a:t>
            </a:r>
            <a:endParaRPr b="1" sz="30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575350" y="1919650"/>
            <a:ext cx="5179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D5652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" name="Google Shape;14;p2"/>
          <p:cNvSpPr txBox="1"/>
          <p:nvPr/>
        </p:nvSpPr>
        <p:spPr>
          <a:xfrm>
            <a:off x="939200" y="354000"/>
            <a:ext cx="699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DON’T JUST GO TO CHURCH, BE THE CHURCH THIS SUMMER</a:t>
            </a:r>
            <a:endParaRPr sz="1700">
              <a:solidFill>
                <a:schemeClr val="lt1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4"/>
          <p:cNvSpPr txBox="1"/>
          <p:nvPr/>
        </p:nvSpPr>
        <p:spPr>
          <a:xfrm>
            <a:off x="85750" y="-70575"/>
            <a:ext cx="8369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SUMMER ON MISSION</a:t>
            </a:r>
            <a:endParaRPr b="1" sz="30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" name="Google Shape;23;p4"/>
          <p:cNvSpPr txBox="1"/>
          <p:nvPr/>
        </p:nvSpPr>
        <p:spPr>
          <a:xfrm>
            <a:off x="939200" y="354000"/>
            <a:ext cx="699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DON’T JUST GO TO CHURCH, BE THE CHURCH THIS SUMMER</a:t>
            </a:r>
            <a:endParaRPr sz="1700">
              <a:solidFill>
                <a:schemeClr val="lt1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 title="HisWay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2025" y="0"/>
            <a:ext cx="761975" cy="1056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5EpOVw-kLUKjci4jbanvcnmj_Gz0ustu/view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/>
        </p:nvSpPr>
        <p:spPr>
          <a:xfrm>
            <a:off x="466750" y="615225"/>
            <a:ext cx="54738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solidFill>
                  <a:srgbClr val="1A5658"/>
                </a:solidFill>
                <a:latin typeface="Roboto Mono"/>
                <a:ea typeface="Roboto Mono"/>
                <a:cs typeface="Roboto Mono"/>
                <a:sym typeface="Roboto Mono"/>
              </a:rPr>
              <a:t>SUMMER</a:t>
            </a:r>
            <a:endParaRPr b="1" sz="10000">
              <a:solidFill>
                <a:srgbClr val="1A5658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75350" y="1919650"/>
            <a:ext cx="5179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400">
                <a:solidFill>
                  <a:srgbClr val="D56526"/>
                </a:solidFill>
                <a:latin typeface="Roboto Mono"/>
                <a:ea typeface="Roboto Mono"/>
                <a:cs typeface="Roboto Mono"/>
                <a:sym typeface="Roboto Mono"/>
              </a:rPr>
              <a:t>ON MISSION</a:t>
            </a:r>
            <a:endParaRPr b="1" sz="5400">
              <a:solidFill>
                <a:srgbClr val="D5652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538000" y="2805250"/>
            <a:ext cx="61101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2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DON’T JUST GO TO CHURCH</a:t>
            </a:r>
            <a:endParaRPr sz="2300">
              <a:solidFill>
                <a:schemeClr val="dk2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2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BE THE CHURCH THIS SUMMER</a:t>
            </a:r>
            <a:endParaRPr sz="2300">
              <a:solidFill>
                <a:schemeClr val="dk2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 title="Summer-On-Mission-Intr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152400" y="1266926"/>
            <a:ext cx="9144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600">
                <a:solidFill>
                  <a:srgbClr val="1A5658"/>
                </a:solidFill>
              </a:rPr>
              <a:t>The Mission Doesn’t Take a Break</a:t>
            </a:r>
            <a:endParaRPr b="1" sz="5800">
              <a:solidFill>
                <a:srgbClr val="1A5658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177950" y="1986125"/>
            <a:ext cx="5985300" cy="17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7145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</a:rPr>
              <a:t>Romans 12:1–2 ESV</a:t>
            </a:r>
            <a:endParaRPr b="1" sz="1700">
              <a:solidFill>
                <a:schemeClr val="dk1"/>
              </a:solidFill>
            </a:endParaRPr>
          </a:p>
          <a:p>
            <a:pPr indent="0" lvl="0" marL="1397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550">
                <a:solidFill>
                  <a:srgbClr val="0E0E0E"/>
                </a:solidFill>
              </a:rPr>
              <a:t>“I appeal to you therefore, brothers, by the mercies of God, to present your bodies as a living sacrifice, holy and acceptable to God, which is your spiritual worship. Do not be conformed to this world, but be transformed by the renewal of your mind…”</a:t>
            </a:r>
            <a:endParaRPr i="1" sz="1550">
              <a:solidFill>
                <a:srgbClr val="0E0E0E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50">
              <a:solidFill>
                <a:srgbClr val="0E0E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7508675" y="2646725"/>
            <a:ext cx="1557300" cy="1418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7575774" y="2588342"/>
            <a:ext cx="1468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Sermon Notes: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10151" y="4030284"/>
            <a:ext cx="9144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100" u="none" cap="none" strike="noStrike">
                <a:solidFill>
                  <a:srgbClr val="1A5658"/>
                </a:solidFill>
              </a:rPr>
              <a:t>His Way Baptist Church</a:t>
            </a:r>
            <a:endParaRPr b="1" i="0" sz="1300" u="none" cap="none" strike="noStrike">
              <a:solidFill>
                <a:srgbClr val="1A5658"/>
              </a:solidFill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50025" y="4516617"/>
            <a:ext cx="91440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Keith Desso Douglas, Executive Pastor  - Derrick Keith Douglas, Pastor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21000" y="4821824"/>
            <a:ext cx="9102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1818 Esther St.  Houston, T</a:t>
            </a:r>
            <a:r>
              <a:rPr lang="en" sz="1900">
                <a:solidFill>
                  <a:srgbClr val="FFFFFF"/>
                </a:solidFill>
              </a:rPr>
              <a:t>X</a:t>
            </a:r>
            <a:r>
              <a:rPr b="0" i="0" lang="en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77088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15" title="summer-on-mission-week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6360" y="2935862"/>
            <a:ext cx="1069525" cy="106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/>
          <p:nvPr/>
        </p:nvSpPr>
        <p:spPr>
          <a:xfrm>
            <a:off x="478425" y="1125650"/>
            <a:ext cx="8226600" cy="3761700"/>
          </a:xfrm>
          <a:prstGeom prst="rect">
            <a:avLst/>
          </a:prstGeom>
          <a:solidFill>
            <a:srgbClr val="F3EDE0">
              <a:alpha val="76080"/>
            </a:srgb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547574" y="3086100"/>
            <a:ext cx="812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God wants to recharge you, not allow you to grow ____________.</a:t>
            </a:r>
            <a:endParaRPr sz="2000">
              <a:solidFill>
                <a:srgbClr val="0E0E0E"/>
              </a:solidFill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586425" y="1593450"/>
            <a:ext cx="8124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1" i="1" lang="en" sz="3200">
                <a:solidFill>
                  <a:schemeClr val="dk1"/>
                </a:solidFill>
              </a:rPr>
              <a:t>Don’t Confuse Rest with Retreat</a:t>
            </a:r>
            <a:endParaRPr b="1" i="1" sz="3200">
              <a:solidFill>
                <a:srgbClr val="0E0E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6704119" y="3095425"/>
            <a:ext cx="203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disconnected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491009" y="1049450"/>
            <a:ext cx="499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en" sz="2000">
                <a:solidFill>
                  <a:schemeClr val="dk1"/>
                </a:solidFill>
              </a:rPr>
              <a:t>The Mission Doesn’t Take a Break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6831475" y="1049450"/>
            <a:ext cx="1894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Romans 12: 1-2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557175" y="3953725"/>
            <a:ext cx="8114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A spiritual life on pause quickly becomes a life off ________</a:t>
            </a:r>
            <a:r>
              <a:rPr lang="en" sz="2000">
                <a:solidFill>
                  <a:schemeClr val="dk1"/>
                </a:solidFill>
              </a:rPr>
              <a:t>___</a:t>
            </a:r>
            <a:r>
              <a:rPr lang="en" sz="2000">
                <a:solidFill>
                  <a:schemeClr val="dk1"/>
                </a:solidFill>
              </a:rPr>
              <a:t>.</a:t>
            </a:r>
            <a:endParaRPr sz="2000">
              <a:solidFill>
                <a:srgbClr val="0E0E0E"/>
              </a:solidFill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6915400" y="3899850"/>
            <a:ext cx="161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purpose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547574" y="2384275"/>
            <a:ext cx="7968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Rest is necessary, but retreat from your calling is ____________.</a:t>
            </a:r>
            <a:endParaRPr sz="2000">
              <a:solidFill>
                <a:srgbClr val="0E0E0E"/>
              </a:solidFill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6674505" y="2375850"/>
            <a:ext cx="171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dangerous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199675" y="1278050"/>
            <a:ext cx="8226600" cy="3761700"/>
          </a:xfrm>
          <a:prstGeom prst="rect">
            <a:avLst/>
          </a:prstGeom>
          <a:solidFill>
            <a:srgbClr val="F3EDE0">
              <a:alpha val="76080"/>
            </a:srgb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highlight>
                <a:srgbClr val="F3EDE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396825" y="2513842"/>
            <a:ext cx="808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Worship is not limited to a service—it’s a ________________.</a:t>
            </a:r>
            <a:endParaRPr sz="2000">
              <a:solidFill>
                <a:srgbClr val="0E0E0E"/>
              </a:solidFill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549219" y="1745862"/>
            <a:ext cx="7780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i="1"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1" lang="en" sz="3200">
                <a:solidFill>
                  <a:schemeClr val="dk1"/>
                </a:solidFill>
              </a:rPr>
              <a:t>Make Your Life a Living Offering</a:t>
            </a:r>
            <a:endParaRPr b="1" i="1" sz="3200">
              <a:solidFill>
                <a:schemeClr val="dk1"/>
              </a:solidFill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396825" y="3287250"/>
            <a:ext cx="801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What you do with your _________ is part of how you worship.</a:t>
            </a:r>
            <a:endParaRPr sz="2000">
              <a:solidFill>
                <a:srgbClr val="0E0E0E"/>
              </a:solidFill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3713700" y="3248550"/>
            <a:ext cx="181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body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396825" y="4126375"/>
            <a:ext cx="801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God isn’t asking for perfection—He’s asking for _____________.</a:t>
            </a:r>
            <a:endParaRPr sz="2000">
              <a:solidFill>
                <a:srgbClr val="0E0E0E"/>
              </a:solidFill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6414384" y="4138900"/>
            <a:ext cx="170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surrender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5862984" y="2520725"/>
            <a:ext cx="170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lifestyle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186209" y="1212458"/>
            <a:ext cx="499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en" sz="2000">
                <a:solidFill>
                  <a:schemeClr val="dk1"/>
                </a:solidFill>
              </a:rPr>
              <a:t>The Mission Doesn’t Take a Break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6526675" y="1212458"/>
            <a:ext cx="1894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Romans 12: 1-2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>
            <a:off x="478425" y="1287042"/>
            <a:ext cx="8226600" cy="3761700"/>
          </a:xfrm>
          <a:prstGeom prst="rect">
            <a:avLst/>
          </a:prstGeom>
          <a:solidFill>
            <a:srgbClr val="F3EDE0">
              <a:alpha val="76080"/>
            </a:srgb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266225" y="2482400"/>
            <a:ext cx="78369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The world wants to __________ you, but God wants to transform you.</a:t>
            </a:r>
            <a:endParaRPr sz="2000">
              <a:solidFill>
                <a:srgbClr val="0E0E0E"/>
              </a:solidFill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262400" y="1669650"/>
            <a:ext cx="8602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1" lang="en" sz="3200">
                <a:solidFill>
                  <a:schemeClr val="dk1"/>
                </a:solidFill>
              </a:rPr>
              <a:t>Let God Renew Your Mindset</a:t>
            </a:r>
            <a:endParaRPr b="1" i="1" sz="3200">
              <a:solidFill>
                <a:schemeClr val="dk1"/>
              </a:solidFill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3590825" y="2482400"/>
            <a:ext cx="156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conform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701625" y="3339800"/>
            <a:ext cx="801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A renewed mind leads to a __________ life.</a:t>
            </a:r>
            <a:endParaRPr sz="2000">
              <a:solidFill>
                <a:srgbClr val="0E0E0E"/>
              </a:solidFill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4352825" y="3320600"/>
            <a:ext cx="128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changed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701625" y="4100950"/>
            <a:ext cx="7943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What you ____________ shapes what you become.</a:t>
            </a:r>
            <a:endParaRPr sz="2000">
              <a:solidFill>
                <a:srgbClr val="0E0E0E"/>
              </a:solidFill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2623579" y="4094659"/>
            <a:ext cx="172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consume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491009" y="1201850"/>
            <a:ext cx="499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en" sz="2000">
                <a:solidFill>
                  <a:schemeClr val="dk1"/>
                </a:solidFill>
              </a:rPr>
              <a:t>The Mission Doesn’t Take a Break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6831475" y="1201850"/>
            <a:ext cx="1894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Romans 12: 1-2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/>
          <p:nvPr/>
        </p:nvSpPr>
        <p:spPr>
          <a:xfrm>
            <a:off x="478425" y="1278050"/>
            <a:ext cx="8226600" cy="3761700"/>
          </a:xfrm>
          <a:prstGeom prst="rect">
            <a:avLst/>
          </a:prstGeom>
          <a:solidFill>
            <a:srgbClr val="F3EDE0">
              <a:alpha val="76080"/>
            </a:srgb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478425" y="1582842"/>
            <a:ext cx="82266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b="1" lang="en" sz="6100">
                <a:solidFill>
                  <a:schemeClr val="dk1"/>
                </a:solidFill>
              </a:rPr>
              <a:t>Weekly Challenge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630825" y="2600050"/>
            <a:ext cx="7972200" cy="24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</a:rPr>
              <a:t>Reflect</a:t>
            </a:r>
            <a:r>
              <a:rPr lang="en" sz="1500">
                <a:solidFill>
                  <a:schemeClr val="dk1"/>
                </a:solidFill>
              </a:rPr>
              <a:t>: Where in my life have I been spiritually disengaged or coasting?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</a:rPr>
              <a:t>Act</a:t>
            </a:r>
            <a:r>
              <a:rPr lang="en" sz="1500">
                <a:solidFill>
                  <a:schemeClr val="dk1"/>
                </a:solidFill>
              </a:rPr>
              <a:t>: Choose one area this week where I can intentionally live on mission—whether in conversation, service, or spiritual discipline.</a:t>
            </a:r>
            <a:br>
              <a:rPr lang="en" sz="1500">
                <a:solidFill>
                  <a:schemeClr val="dk1"/>
                </a:solidFill>
              </a:rPr>
            </a:br>
            <a:br>
              <a:rPr lang="en" sz="1500">
                <a:solidFill>
                  <a:schemeClr val="dk1"/>
                </a:solidFill>
              </a:rPr>
            </a:br>
            <a:r>
              <a:rPr b="1" lang="en" sz="1500">
                <a:solidFill>
                  <a:schemeClr val="dk1"/>
                </a:solidFill>
              </a:rPr>
              <a:t>Pray</a:t>
            </a:r>
            <a:r>
              <a:rPr lang="en" sz="1500">
                <a:solidFill>
                  <a:schemeClr val="dk1"/>
                </a:solidFill>
              </a:rPr>
              <a:t>:</a:t>
            </a:r>
            <a:br>
              <a:rPr lang="en" sz="1500">
                <a:solidFill>
                  <a:schemeClr val="dk1"/>
                </a:solidFill>
              </a:rPr>
            </a:br>
            <a:r>
              <a:rPr lang="en" sz="1500">
                <a:solidFill>
                  <a:schemeClr val="dk1"/>
                </a:solidFill>
              </a:rPr>
              <a:t> </a:t>
            </a:r>
            <a:r>
              <a:rPr i="1" lang="en" sz="1500">
                <a:solidFill>
                  <a:schemeClr val="dk1"/>
                </a:solidFill>
              </a:rPr>
              <a:t>“Lord, help me not to take a vacation from my calling. Let my life be a living sacrifice this summer. Renew my mind, use my hands, and ignite my heart. I want to stay on mission for You every day. Amen.”</a:t>
            </a:r>
            <a:endParaRPr b="1" sz="2100">
              <a:solidFill>
                <a:schemeClr val="dk1"/>
              </a:solidFill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491009" y="1201850"/>
            <a:ext cx="499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en" sz="2000">
                <a:solidFill>
                  <a:schemeClr val="dk1"/>
                </a:solidFill>
              </a:rPr>
              <a:t>The Mission Doesn’t Take a Break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6831475" y="1201850"/>
            <a:ext cx="1894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Romans 12: 1-2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