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Mono SemiBold"/>
      <p:regular r:id="rId13"/>
      <p:bold r:id="rId14"/>
      <p:italic r:id="rId15"/>
      <p:boldItalic r:id="rId16"/>
    </p:embeddedFont>
    <p:embeddedFont>
      <p:font typeface="Roboto Mon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on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MonoSemiBold-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MonoSemiBold-italic.fntdata"/><Relationship Id="rId14" Type="http://schemas.openxmlformats.org/officeDocument/2006/relationships/font" Target="fonts/RobotoMonoSemiBold-bold.fntdata"/><Relationship Id="rId17" Type="http://schemas.openxmlformats.org/officeDocument/2006/relationships/font" Target="fonts/RobotoMono-regular.fntdata"/><Relationship Id="rId16" Type="http://schemas.openxmlformats.org/officeDocument/2006/relationships/font" Target="fonts/RobotoMonoSemiBold-boldItalic.fntdata"/><Relationship Id="rId5" Type="http://schemas.openxmlformats.org/officeDocument/2006/relationships/notesMaster" Target="notesMasters/notesMaster1.xml"/><Relationship Id="rId19" Type="http://schemas.openxmlformats.org/officeDocument/2006/relationships/font" Target="fonts/RobotoMono-italic.fntdata"/><Relationship Id="rId6" Type="http://schemas.openxmlformats.org/officeDocument/2006/relationships/slide" Target="slides/slide1.xml"/><Relationship Id="rId18" Type="http://schemas.openxmlformats.org/officeDocument/2006/relationships/font" Target="fonts/RobotoMon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3e284843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3e284843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53f993378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53f993378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326e6b0c2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326e6b0c2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326e6b0c2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326e6b0c2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326e6b0c2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326e6b0c2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326e6b0c2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326e6b0c2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txBox="1"/>
          <p:nvPr/>
        </p:nvSpPr>
        <p:spPr>
          <a:xfrm>
            <a:off x="85750" y="-70575"/>
            <a:ext cx="836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Roboto Mono"/>
                <a:ea typeface="Roboto Mono"/>
                <a:cs typeface="Roboto Mono"/>
                <a:sym typeface="Roboto Mono"/>
              </a:rPr>
              <a:t>SUMMER </a:t>
            </a:r>
            <a:r>
              <a:rPr b="1" lang="en" sz="3000">
                <a:solidFill>
                  <a:schemeClr val="lt1"/>
                </a:solidFill>
                <a:latin typeface="Roboto Mono"/>
                <a:ea typeface="Roboto Mono"/>
                <a:cs typeface="Roboto Mono"/>
                <a:sym typeface="Roboto Mono"/>
              </a:rPr>
              <a:t>ON MISSION</a:t>
            </a:r>
            <a:endParaRPr b="1" sz="3000">
              <a:solidFill>
                <a:schemeClr val="lt1"/>
              </a:solidFill>
              <a:latin typeface="Roboto Mono"/>
              <a:ea typeface="Roboto Mono"/>
              <a:cs typeface="Roboto Mono"/>
              <a:sym typeface="Roboto Mono"/>
            </a:endParaRPr>
          </a:p>
        </p:txBody>
      </p:sp>
      <p:sp>
        <p:nvSpPr>
          <p:cNvPr id="13" name="Google Shape;13;p2"/>
          <p:cNvSpPr txBox="1"/>
          <p:nvPr/>
        </p:nvSpPr>
        <p:spPr>
          <a:xfrm>
            <a:off x="575350" y="1919650"/>
            <a:ext cx="5179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5400">
              <a:solidFill>
                <a:srgbClr val="D56526"/>
              </a:solidFill>
              <a:latin typeface="Roboto Mono"/>
              <a:ea typeface="Roboto Mono"/>
              <a:cs typeface="Roboto Mono"/>
              <a:sym typeface="Roboto Mono"/>
            </a:endParaRPr>
          </a:p>
        </p:txBody>
      </p:sp>
      <p:sp>
        <p:nvSpPr>
          <p:cNvPr id="14" name="Google Shape;14;p2"/>
          <p:cNvSpPr txBox="1"/>
          <p:nvPr/>
        </p:nvSpPr>
        <p:spPr>
          <a:xfrm>
            <a:off x="939200" y="354000"/>
            <a:ext cx="6999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Roboto Mono SemiBold"/>
                <a:ea typeface="Roboto Mono SemiBold"/>
                <a:cs typeface="Roboto Mono SemiBold"/>
                <a:sym typeface="Roboto Mono SemiBold"/>
              </a:rPr>
              <a:t>DON’T JUST GO TO CHURCH, BE THE CHURCH THIS SUMMER</a:t>
            </a:r>
            <a:endParaRPr sz="1700">
              <a:solidFill>
                <a:schemeClr val="lt1"/>
              </a:solidFill>
              <a:latin typeface="Roboto Mono SemiBold"/>
              <a:ea typeface="Roboto Mono SemiBold"/>
              <a:cs typeface="Roboto Mono SemiBold"/>
              <a:sym typeface="Roboto Mono SemiBo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txBox="1"/>
          <p:nvPr/>
        </p:nvSpPr>
        <p:spPr>
          <a:xfrm>
            <a:off x="85750" y="-70575"/>
            <a:ext cx="8369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chemeClr val="lt1"/>
                </a:solidFill>
                <a:latin typeface="Roboto Mono"/>
                <a:ea typeface="Roboto Mono"/>
                <a:cs typeface="Roboto Mono"/>
                <a:sym typeface="Roboto Mono"/>
              </a:rPr>
              <a:t>SUMMER ON MISSION</a:t>
            </a:r>
            <a:endParaRPr b="1" sz="3000">
              <a:solidFill>
                <a:schemeClr val="lt1"/>
              </a:solidFill>
              <a:latin typeface="Roboto Mono"/>
              <a:ea typeface="Roboto Mono"/>
              <a:cs typeface="Roboto Mono"/>
              <a:sym typeface="Roboto Mono"/>
            </a:endParaRPr>
          </a:p>
        </p:txBody>
      </p:sp>
      <p:sp>
        <p:nvSpPr>
          <p:cNvPr id="23" name="Google Shape;23;p4"/>
          <p:cNvSpPr txBox="1"/>
          <p:nvPr/>
        </p:nvSpPr>
        <p:spPr>
          <a:xfrm>
            <a:off x="939200" y="354000"/>
            <a:ext cx="69993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lt1"/>
                </a:solidFill>
                <a:latin typeface="Roboto Mono SemiBold"/>
                <a:ea typeface="Roboto Mono SemiBold"/>
                <a:cs typeface="Roboto Mono SemiBold"/>
                <a:sym typeface="Roboto Mono SemiBold"/>
              </a:rPr>
              <a:t>DON’T JUST GO TO CHURCH, BE THE CHURCH THIS SUMMER</a:t>
            </a:r>
            <a:endParaRPr sz="1700">
              <a:solidFill>
                <a:schemeClr val="lt1"/>
              </a:solidFill>
              <a:latin typeface="Roboto Mono SemiBold"/>
              <a:ea typeface="Roboto Mono SemiBold"/>
              <a:cs typeface="Roboto Mono SemiBold"/>
              <a:sym typeface="Roboto Mono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title="HisWayLogo.png"/>
          <p:cNvPicPr preferRelativeResize="0"/>
          <p:nvPr/>
        </p:nvPicPr>
        <p:blipFill>
          <a:blip r:embed="rId2">
            <a:alphaModFix/>
          </a:blip>
          <a:stretch>
            <a:fillRect/>
          </a:stretch>
        </p:blipFill>
        <p:spPr>
          <a:xfrm>
            <a:off x="8382025" y="0"/>
            <a:ext cx="761975" cy="10566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drive.google.com/file/d/15EpOVw-kLUKjci4jbanvcnmj_Gz0ustu/view"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nvSpPr>
        <p:spPr>
          <a:xfrm>
            <a:off x="466750" y="615225"/>
            <a:ext cx="5473800" cy="172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0">
                <a:solidFill>
                  <a:srgbClr val="1A5658"/>
                </a:solidFill>
                <a:latin typeface="Roboto Mono"/>
                <a:ea typeface="Roboto Mono"/>
                <a:cs typeface="Roboto Mono"/>
                <a:sym typeface="Roboto Mono"/>
              </a:rPr>
              <a:t>SUMMER</a:t>
            </a:r>
            <a:endParaRPr b="1" sz="10000">
              <a:solidFill>
                <a:srgbClr val="1A5658"/>
              </a:solidFill>
              <a:latin typeface="Roboto Mono"/>
              <a:ea typeface="Roboto Mono"/>
              <a:cs typeface="Roboto Mono"/>
              <a:sym typeface="Roboto Mono"/>
            </a:endParaRPr>
          </a:p>
        </p:txBody>
      </p:sp>
      <p:sp>
        <p:nvSpPr>
          <p:cNvPr id="59" name="Google Shape;59;p13"/>
          <p:cNvSpPr txBox="1"/>
          <p:nvPr/>
        </p:nvSpPr>
        <p:spPr>
          <a:xfrm>
            <a:off x="575350" y="1919650"/>
            <a:ext cx="51795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400">
                <a:solidFill>
                  <a:srgbClr val="D56526"/>
                </a:solidFill>
                <a:latin typeface="Roboto Mono"/>
                <a:ea typeface="Roboto Mono"/>
                <a:cs typeface="Roboto Mono"/>
                <a:sym typeface="Roboto Mono"/>
              </a:rPr>
              <a:t>ON MISSION</a:t>
            </a:r>
            <a:endParaRPr b="1" sz="5400">
              <a:solidFill>
                <a:srgbClr val="D56526"/>
              </a:solidFill>
              <a:latin typeface="Roboto Mono"/>
              <a:ea typeface="Roboto Mono"/>
              <a:cs typeface="Roboto Mono"/>
              <a:sym typeface="Roboto Mono"/>
            </a:endParaRPr>
          </a:p>
        </p:txBody>
      </p:sp>
      <p:sp>
        <p:nvSpPr>
          <p:cNvPr id="60" name="Google Shape;60;p13"/>
          <p:cNvSpPr txBox="1"/>
          <p:nvPr/>
        </p:nvSpPr>
        <p:spPr>
          <a:xfrm>
            <a:off x="538000" y="2805250"/>
            <a:ext cx="61101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2"/>
                </a:solidFill>
                <a:latin typeface="Roboto Mono SemiBold"/>
                <a:ea typeface="Roboto Mono SemiBold"/>
                <a:cs typeface="Roboto Mono SemiBold"/>
                <a:sym typeface="Roboto Mono SemiBold"/>
              </a:rPr>
              <a:t>DON’T JUST GO TO CHURCH</a:t>
            </a:r>
            <a:endParaRPr sz="2300">
              <a:solidFill>
                <a:schemeClr val="dk2"/>
              </a:solidFill>
              <a:latin typeface="Roboto Mono SemiBold"/>
              <a:ea typeface="Roboto Mono SemiBold"/>
              <a:cs typeface="Roboto Mono SemiBold"/>
              <a:sym typeface="Roboto Mono SemiBold"/>
            </a:endParaRPr>
          </a:p>
          <a:p>
            <a:pPr indent="0" lvl="0" marL="0" rtl="0" algn="l">
              <a:spcBef>
                <a:spcPts val="0"/>
              </a:spcBef>
              <a:spcAft>
                <a:spcPts val="0"/>
              </a:spcAft>
              <a:buNone/>
            </a:pPr>
            <a:r>
              <a:rPr lang="en" sz="2300">
                <a:solidFill>
                  <a:schemeClr val="dk2"/>
                </a:solidFill>
                <a:latin typeface="Roboto Mono SemiBold"/>
                <a:ea typeface="Roboto Mono SemiBold"/>
                <a:cs typeface="Roboto Mono SemiBold"/>
                <a:sym typeface="Roboto Mono SemiBold"/>
              </a:rPr>
              <a:t>BE THE CHURCH THIS SUMMER</a:t>
            </a:r>
            <a:endParaRPr sz="2300">
              <a:solidFill>
                <a:schemeClr val="dk2"/>
              </a:solidFill>
              <a:latin typeface="Roboto Mono SemiBold"/>
              <a:ea typeface="Roboto Mono SemiBold"/>
              <a:cs typeface="Roboto Mono SemiBold"/>
              <a:sym typeface="Roboto Mono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title="Summer-On-Mission-Intro.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101750" y="1986125"/>
            <a:ext cx="6548100" cy="2044200"/>
          </a:xfrm>
          <a:prstGeom prst="rect">
            <a:avLst/>
          </a:prstGeom>
          <a:noFill/>
          <a:ln>
            <a:noFill/>
          </a:ln>
        </p:spPr>
        <p:txBody>
          <a:bodyPr anchorCtr="0" anchor="t" bIns="91425" lIns="171450"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1000">
                <a:solidFill>
                  <a:srgbClr val="0E0E0E"/>
                </a:solidFill>
              </a:rPr>
              <a:t>John 13:12–17</a:t>
            </a:r>
            <a:endParaRPr b="1" sz="1000">
              <a:solidFill>
                <a:schemeClr val="dk1"/>
              </a:solidFill>
            </a:endParaRPr>
          </a:p>
          <a:p>
            <a:pPr indent="0" lvl="0" marL="139700" rtl="0" algn="l">
              <a:lnSpc>
                <a:spcPct val="115000"/>
              </a:lnSpc>
              <a:spcBef>
                <a:spcPts val="1200"/>
              </a:spcBef>
              <a:spcAft>
                <a:spcPts val="0"/>
              </a:spcAft>
              <a:buClr>
                <a:schemeClr val="dk1"/>
              </a:buClr>
              <a:buSzPts val="1100"/>
              <a:buFont typeface="Arial"/>
              <a:buNone/>
            </a:pPr>
            <a:r>
              <a:rPr b="1" lang="en" sz="1200">
                <a:solidFill>
                  <a:srgbClr val="111111"/>
                </a:solidFill>
              </a:rPr>
              <a:t>12</a:t>
            </a:r>
            <a:r>
              <a:rPr lang="en" sz="1200">
                <a:solidFill>
                  <a:srgbClr val="111111"/>
                </a:solidFill>
              </a:rPr>
              <a:t> After he had washed their feet, had put on his robe, and had returned to the table, </a:t>
            </a:r>
            <a:br>
              <a:rPr lang="en" sz="1200">
                <a:solidFill>
                  <a:srgbClr val="111111"/>
                </a:solidFill>
              </a:rPr>
            </a:br>
            <a:r>
              <a:rPr lang="en" sz="1200">
                <a:solidFill>
                  <a:srgbClr val="111111"/>
                </a:solidFill>
              </a:rPr>
              <a:t>he said to them, Do you know what I have done to you? </a:t>
            </a:r>
            <a:r>
              <a:rPr b="1" lang="en" sz="1200">
                <a:solidFill>
                  <a:srgbClr val="111111"/>
                </a:solidFill>
              </a:rPr>
              <a:t>13</a:t>
            </a:r>
            <a:r>
              <a:rPr lang="en" sz="1200">
                <a:solidFill>
                  <a:srgbClr val="111111"/>
                </a:solidFill>
              </a:rPr>
              <a:t> You call me Teacher and Lordand you are right, for that is what I am. </a:t>
            </a:r>
            <a:r>
              <a:rPr b="1" lang="en" sz="1200">
                <a:solidFill>
                  <a:srgbClr val="111111"/>
                </a:solidFill>
              </a:rPr>
              <a:t>14</a:t>
            </a:r>
            <a:r>
              <a:rPr lang="en" sz="1200">
                <a:solidFill>
                  <a:srgbClr val="111111"/>
                </a:solidFill>
              </a:rPr>
              <a:t> So if I, your Lord and Teacher, have washed your feet, you also ought to wash one </a:t>
            </a:r>
            <a:r>
              <a:rPr lang="en" sz="1200">
                <a:solidFill>
                  <a:srgbClr val="111111"/>
                </a:solidFill>
              </a:rPr>
              <a:t>another's</a:t>
            </a:r>
            <a:r>
              <a:rPr lang="en" sz="1200">
                <a:solidFill>
                  <a:srgbClr val="111111"/>
                </a:solidFill>
              </a:rPr>
              <a:t> feet. </a:t>
            </a:r>
            <a:r>
              <a:rPr b="1" lang="en" sz="1200">
                <a:solidFill>
                  <a:srgbClr val="111111"/>
                </a:solidFill>
              </a:rPr>
              <a:t>15</a:t>
            </a:r>
            <a:r>
              <a:rPr lang="en" sz="1200">
                <a:solidFill>
                  <a:srgbClr val="111111"/>
                </a:solidFill>
              </a:rPr>
              <a:t> For I have set you an example, that you also should do as I have done to you. </a:t>
            </a:r>
            <a:r>
              <a:rPr b="1" lang="en" sz="1200">
                <a:solidFill>
                  <a:srgbClr val="111111"/>
                </a:solidFill>
              </a:rPr>
              <a:t>16</a:t>
            </a:r>
            <a:r>
              <a:rPr lang="en" sz="1200">
                <a:solidFill>
                  <a:srgbClr val="111111"/>
                </a:solidFill>
              </a:rPr>
              <a:t> Very truly, I tell you, servants are not greater than their master, nor are messengers greater than the one who sent them. </a:t>
            </a:r>
            <a:r>
              <a:rPr b="1" lang="en" sz="1200">
                <a:solidFill>
                  <a:srgbClr val="111111"/>
                </a:solidFill>
              </a:rPr>
              <a:t>17</a:t>
            </a:r>
            <a:r>
              <a:rPr lang="en" sz="1200">
                <a:solidFill>
                  <a:srgbClr val="111111"/>
                </a:solidFill>
              </a:rPr>
              <a:t> If you know these things, you are blessed if you do them.</a:t>
            </a:r>
            <a:endParaRPr i="1" sz="1200">
              <a:solidFill>
                <a:srgbClr val="0E0E0E"/>
              </a:solidFill>
            </a:endParaRPr>
          </a:p>
          <a:p>
            <a:pPr indent="0" lvl="0" marL="0" rtl="0" algn="ctr">
              <a:lnSpc>
                <a:spcPct val="115000"/>
              </a:lnSpc>
              <a:spcBef>
                <a:spcPts val="0"/>
              </a:spcBef>
              <a:spcAft>
                <a:spcPts val="0"/>
              </a:spcAft>
              <a:buNone/>
            </a:pPr>
            <a:r>
              <a:t/>
            </a:r>
            <a:endParaRPr b="1" sz="1000">
              <a:solidFill>
                <a:srgbClr val="0E0E0E"/>
              </a:solidFill>
            </a:endParaRPr>
          </a:p>
        </p:txBody>
      </p:sp>
      <p:sp>
        <p:nvSpPr>
          <p:cNvPr id="71" name="Google Shape;71;p15"/>
          <p:cNvSpPr txBox="1"/>
          <p:nvPr/>
        </p:nvSpPr>
        <p:spPr>
          <a:xfrm>
            <a:off x="152400" y="1266926"/>
            <a:ext cx="91440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1"/>
              </a:buClr>
              <a:buSzPts val="1100"/>
              <a:buFont typeface="Arial"/>
              <a:buNone/>
            </a:pPr>
            <a:r>
              <a:rPr b="1" i="1" lang="en" sz="2600">
                <a:solidFill>
                  <a:srgbClr val="1A5658"/>
                </a:solidFill>
              </a:rPr>
              <a:t>Server Where You Stand</a:t>
            </a:r>
            <a:endParaRPr b="1" sz="5800">
              <a:solidFill>
                <a:srgbClr val="1A5658"/>
              </a:solidFill>
            </a:endParaRPr>
          </a:p>
        </p:txBody>
      </p:sp>
      <p:sp>
        <p:nvSpPr>
          <p:cNvPr id="72" name="Google Shape;72;p15"/>
          <p:cNvSpPr/>
          <p:nvPr/>
        </p:nvSpPr>
        <p:spPr>
          <a:xfrm>
            <a:off x="7508675" y="2646725"/>
            <a:ext cx="1557300" cy="1418700"/>
          </a:xfrm>
          <a:prstGeom prst="roundRect">
            <a:avLst>
              <a:gd fmla="val 16667" name="adj"/>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5"/>
          <p:cNvSpPr txBox="1"/>
          <p:nvPr/>
        </p:nvSpPr>
        <p:spPr>
          <a:xfrm>
            <a:off x="7575774" y="2588342"/>
            <a:ext cx="1468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00000"/>
                </a:solidFill>
              </a:rPr>
              <a:t>Sermon Notes:</a:t>
            </a:r>
            <a:endParaRPr sz="1500">
              <a:solidFill>
                <a:srgbClr val="000000"/>
              </a:solidFill>
            </a:endParaRPr>
          </a:p>
        </p:txBody>
      </p:sp>
      <p:sp>
        <p:nvSpPr>
          <p:cNvPr id="74" name="Google Shape;74;p15"/>
          <p:cNvSpPr txBox="1"/>
          <p:nvPr/>
        </p:nvSpPr>
        <p:spPr>
          <a:xfrm>
            <a:off x="10150" y="4065425"/>
            <a:ext cx="9144000" cy="569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 sz="3100" u="none" cap="none" strike="noStrike">
                <a:solidFill>
                  <a:srgbClr val="1A5658"/>
                </a:solidFill>
              </a:rPr>
              <a:t>His Way Baptist Church</a:t>
            </a:r>
            <a:endParaRPr b="1" i="0" sz="1300" u="none" cap="none" strike="noStrike">
              <a:solidFill>
                <a:srgbClr val="1A5658"/>
              </a:solidFill>
            </a:endParaRPr>
          </a:p>
        </p:txBody>
      </p:sp>
      <p:sp>
        <p:nvSpPr>
          <p:cNvPr id="75" name="Google Shape;75;p15"/>
          <p:cNvSpPr txBox="1"/>
          <p:nvPr/>
        </p:nvSpPr>
        <p:spPr>
          <a:xfrm>
            <a:off x="-26175" y="4516625"/>
            <a:ext cx="9180300" cy="465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 sz="2000" u="none" cap="none" strike="noStrike">
                <a:solidFill>
                  <a:srgbClr val="FFFFFF"/>
                </a:solidFill>
                <a:latin typeface="Arial"/>
                <a:ea typeface="Arial"/>
                <a:cs typeface="Arial"/>
                <a:sym typeface="Arial"/>
              </a:rPr>
              <a:t> Keith Desso Douglas, Executive Pastor  - Derrick Keith Douglas, </a:t>
            </a:r>
            <a:r>
              <a:rPr lang="en" sz="2000">
                <a:solidFill>
                  <a:srgbClr val="FFFFFF"/>
                </a:solidFill>
              </a:rPr>
              <a:t>Lead Servant</a:t>
            </a:r>
            <a:endParaRPr b="0" i="0" sz="1000" u="none" cap="none" strike="noStrike">
              <a:solidFill>
                <a:srgbClr val="000000"/>
              </a:solidFill>
              <a:latin typeface="Arial"/>
              <a:ea typeface="Arial"/>
              <a:cs typeface="Arial"/>
              <a:sym typeface="Arial"/>
            </a:endParaRPr>
          </a:p>
        </p:txBody>
      </p:sp>
      <p:sp>
        <p:nvSpPr>
          <p:cNvPr id="76" name="Google Shape;76;p15"/>
          <p:cNvSpPr txBox="1"/>
          <p:nvPr/>
        </p:nvSpPr>
        <p:spPr>
          <a:xfrm>
            <a:off x="21000" y="4821824"/>
            <a:ext cx="9102000" cy="38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 sz="1900" u="none" cap="none" strike="noStrike">
                <a:solidFill>
                  <a:srgbClr val="FFFFFF"/>
                </a:solidFill>
                <a:latin typeface="Arial"/>
                <a:ea typeface="Arial"/>
                <a:cs typeface="Arial"/>
                <a:sym typeface="Arial"/>
              </a:rPr>
              <a:t>1818 Esther St.  Houston, T</a:t>
            </a:r>
            <a:r>
              <a:rPr lang="en" sz="1900">
                <a:solidFill>
                  <a:srgbClr val="FFFFFF"/>
                </a:solidFill>
              </a:rPr>
              <a:t>X</a:t>
            </a:r>
            <a:r>
              <a:rPr b="0" i="0" lang="en" sz="1900" u="none" cap="none" strike="noStrike">
                <a:solidFill>
                  <a:srgbClr val="FFFFFF"/>
                </a:solidFill>
                <a:latin typeface="Arial"/>
                <a:ea typeface="Arial"/>
                <a:cs typeface="Arial"/>
                <a:sym typeface="Arial"/>
              </a:rPr>
              <a:t> 77088</a:t>
            </a:r>
            <a:endParaRPr b="0" i="0" sz="500" u="none" cap="none" strike="noStrike">
              <a:solidFill>
                <a:srgbClr val="000000"/>
              </a:solidFill>
              <a:latin typeface="Arial"/>
              <a:ea typeface="Arial"/>
              <a:cs typeface="Arial"/>
              <a:sym typeface="Arial"/>
            </a:endParaRPr>
          </a:p>
        </p:txBody>
      </p:sp>
      <p:pic>
        <p:nvPicPr>
          <p:cNvPr id="77" name="Google Shape;77;p15" title="Week 2 - Serve Where You Stand-QRcode.png"/>
          <p:cNvPicPr preferRelativeResize="0"/>
          <p:nvPr/>
        </p:nvPicPr>
        <p:blipFill>
          <a:blip r:embed="rId3">
            <a:alphaModFix/>
          </a:blip>
          <a:stretch>
            <a:fillRect/>
          </a:stretch>
        </p:blipFill>
        <p:spPr>
          <a:xfrm>
            <a:off x="7760724" y="2913450"/>
            <a:ext cx="1072525" cy="1072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p:nvPr/>
        </p:nvSpPr>
        <p:spPr>
          <a:xfrm>
            <a:off x="478425" y="1125650"/>
            <a:ext cx="8226600" cy="37617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457200" rtl="0" algn="l">
              <a:lnSpc>
                <a:spcPct val="115000"/>
              </a:lnSpc>
              <a:spcBef>
                <a:spcPts val="0"/>
              </a:spcBef>
              <a:spcAft>
                <a:spcPts val="1000"/>
              </a:spcAft>
              <a:buClr>
                <a:schemeClr val="dk1"/>
              </a:buClr>
              <a:buSzPts val="1100"/>
              <a:buFont typeface="Arial"/>
              <a:buNone/>
            </a:pPr>
            <a:r>
              <a:t/>
            </a:r>
            <a:endParaRPr sz="1500">
              <a:solidFill>
                <a:schemeClr val="lt1"/>
              </a:solidFill>
              <a:latin typeface="Cambria"/>
              <a:ea typeface="Cambria"/>
              <a:cs typeface="Cambria"/>
              <a:sym typeface="Cambria"/>
            </a:endParaRPr>
          </a:p>
        </p:txBody>
      </p:sp>
      <p:sp>
        <p:nvSpPr>
          <p:cNvPr id="83" name="Google Shape;83;p16"/>
          <p:cNvSpPr txBox="1"/>
          <p:nvPr/>
        </p:nvSpPr>
        <p:spPr>
          <a:xfrm>
            <a:off x="547574" y="2933700"/>
            <a:ext cx="81240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Serving others isn’t a downgrade—it’s a ______  of spiritual strength.</a:t>
            </a:r>
            <a:endParaRPr sz="2000">
              <a:solidFill>
                <a:srgbClr val="0E0E0E"/>
              </a:solidFill>
            </a:endParaRPr>
          </a:p>
        </p:txBody>
      </p:sp>
      <p:sp>
        <p:nvSpPr>
          <p:cNvPr id="84" name="Google Shape;84;p16"/>
          <p:cNvSpPr txBox="1"/>
          <p:nvPr/>
        </p:nvSpPr>
        <p:spPr>
          <a:xfrm>
            <a:off x="586425" y="1517250"/>
            <a:ext cx="8124000" cy="507900"/>
          </a:xfrm>
          <a:prstGeom prst="rect">
            <a:avLst/>
          </a:prstGeom>
          <a:noFill/>
          <a:ln>
            <a:noFill/>
          </a:ln>
        </p:spPr>
        <p:txBody>
          <a:bodyPr anchorCtr="0" anchor="t" bIns="45700" lIns="91425" spcFirstLastPara="1" rIns="91425" wrap="square" tIns="45700">
            <a:spAutoFit/>
          </a:bodyPr>
          <a:lstStyle/>
          <a:p>
            <a:pPr indent="-400050" lvl="0" marL="457200" rtl="0" algn="l">
              <a:lnSpc>
                <a:spcPct val="115000"/>
              </a:lnSpc>
              <a:spcBef>
                <a:spcPts val="1400"/>
              </a:spcBef>
              <a:spcAft>
                <a:spcPts val="0"/>
              </a:spcAft>
              <a:buClr>
                <a:schemeClr val="dk1"/>
              </a:buClr>
              <a:buSzPts val="2700"/>
              <a:buFont typeface="Calibri"/>
              <a:buAutoNum type="arabicPeriod"/>
            </a:pPr>
            <a:r>
              <a:rPr b="1" i="1" lang="en" sz="2700">
                <a:solidFill>
                  <a:schemeClr val="dk1"/>
                </a:solidFill>
              </a:rPr>
              <a:t>You Don’t Need a Title to Serve - Just a Towel</a:t>
            </a:r>
            <a:endParaRPr b="1" i="1" sz="2700">
              <a:solidFill>
                <a:srgbClr val="0E0E0E"/>
              </a:solidFill>
              <a:latin typeface="Calibri"/>
              <a:ea typeface="Calibri"/>
              <a:cs typeface="Calibri"/>
              <a:sym typeface="Calibri"/>
            </a:endParaRPr>
          </a:p>
        </p:txBody>
      </p:sp>
      <p:sp>
        <p:nvSpPr>
          <p:cNvPr id="85" name="Google Shape;85;p16"/>
          <p:cNvSpPr txBox="1"/>
          <p:nvPr/>
        </p:nvSpPr>
        <p:spPr>
          <a:xfrm>
            <a:off x="5713531" y="2943018"/>
            <a:ext cx="10014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mark</a:t>
            </a:r>
            <a:endParaRPr b="1" i="0" sz="2000" u="none" cap="none" strike="noStrike">
              <a:solidFill>
                <a:schemeClr val="dk1"/>
              </a:solidFill>
              <a:latin typeface="Arial"/>
              <a:ea typeface="Arial"/>
              <a:cs typeface="Arial"/>
              <a:sym typeface="Arial"/>
            </a:endParaRPr>
          </a:p>
        </p:txBody>
      </p:sp>
      <p:sp>
        <p:nvSpPr>
          <p:cNvPr id="86" name="Google Shape;86;p16"/>
          <p:cNvSpPr txBox="1"/>
          <p:nvPr/>
        </p:nvSpPr>
        <p:spPr>
          <a:xfrm>
            <a:off x="491009" y="1049450"/>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Server Where You Stand</a:t>
            </a:r>
            <a:endParaRPr b="1">
              <a:solidFill>
                <a:schemeClr val="dk1"/>
              </a:solidFill>
            </a:endParaRPr>
          </a:p>
        </p:txBody>
      </p:sp>
      <p:sp>
        <p:nvSpPr>
          <p:cNvPr id="87" name="Google Shape;87;p16"/>
          <p:cNvSpPr txBox="1"/>
          <p:nvPr/>
        </p:nvSpPr>
        <p:spPr>
          <a:xfrm>
            <a:off x="6831475" y="1049450"/>
            <a:ext cx="1894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000">
                <a:solidFill>
                  <a:schemeClr val="dk1"/>
                </a:solidFill>
                <a:latin typeface="Calibri"/>
                <a:ea typeface="Calibri"/>
                <a:cs typeface="Calibri"/>
                <a:sym typeface="Calibri"/>
              </a:rPr>
              <a:t>John 13: 12 - 17</a:t>
            </a:r>
            <a:endParaRPr b="1" sz="2000">
              <a:solidFill>
                <a:schemeClr val="dk1"/>
              </a:solidFill>
              <a:latin typeface="Calibri"/>
              <a:ea typeface="Calibri"/>
              <a:cs typeface="Calibri"/>
              <a:sym typeface="Calibri"/>
            </a:endParaRPr>
          </a:p>
        </p:txBody>
      </p:sp>
      <p:sp>
        <p:nvSpPr>
          <p:cNvPr id="88" name="Google Shape;88;p16"/>
          <p:cNvSpPr txBox="1"/>
          <p:nvPr/>
        </p:nvSpPr>
        <p:spPr>
          <a:xfrm>
            <a:off x="557175" y="3801325"/>
            <a:ext cx="75780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Your greatest impact won’t come from your position, but from your ________________.</a:t>
            </a:r>
            <a:endParaRPr sz="2000">
              <a:solidFill>
                <a:srgbClr val="0E0E0E"/>
              </a:solidFill>
            </a:endParaRPr>
          </a:p>
        </p:txBody>
      </p:sp>
      <p:sp>
        <p:nvSpPr>
          <p:cNvPr id="89" name="Google Shape;89;p16"/>
          <p:cNvSpPr txBox="1"/>
          <p:nvPr/>
        </p:nvSpPr>
        <p:spPr>
          <a:xfrm>
            <a:off x="1886200" y="4128450"/>
            <a:ext cx="16113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posture </a:t>
            </a:r>
            <a:endParaRPr b="1" i="0" sz="2000" u="none" cap="none" strike="noStrike">
              <a:solidFill>
                <a:schemeClr val="dk1"/>
              </a:solidFill>
              <a:latin typeface="Arial"/>
              <a:ea typeface="Arial"/>
              <a:cs typeface="Arial"/>
              <a:sym typeface="Arial"/>
            </a:endParaRPr>
          </a:p>
        </p:txBody>
      </p:sp>
      <p:sp>
        <p:nvSpPr>
          <p:cNvPr id="90" name="Google Shape;90;p16"/>
          <p:cNvSpPr txBox="1"/>
          <p:nvPr/>
        </p:nvSpPr>
        <p:spPr>
          <a:xfrm>
            <a:off x="547574" y="2231875"/>
            <a:ext cx="79680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Jesus used a _________, not a throne, to display His authority.</a:t>
            </a:r>
            <a:endParaRPr sz="2000">
              <a:solidFill>
                <a:srgbClr val="0E0E0E"/>
              </a:solidFill>
            </a:endParaRPr>
          </a:p>
        </p:txBody>
      </p:sp>
      <p:sp>
        <p:nvSpPr>
          <p:cNvPr id="91" name="Google Shape;91;p16"/>
          <p:cNvSpPr txBox="1"/>
          <p:nvPr/>
        </p:nvSpPr>
        <p:spPr>
          <a:xfrm>
            <a:off x="2853908" y="2223456"/>
            <a:ext cx="12300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towel</a:t>
            </a:r>
            <a:endParaRPr b="1" i="0" sz="20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p:nvPr/>
        </p:nvSpPr>
        <p:spPr>
          <a:xfrm>
            <a:off x="504475" y="1278050"/>
            <a:ext cx="8226600" cy="37617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FFFFFF"/>
              </a:solidFill>
              <a:highlight>
                <a:srgbClr val="F3EDE0"/>
              </a:highlight>
              <a:latin typeface="Arial"/>
              <a:ea typeface="Arial"/>
              <a:cs typeface="Arial"/>
              <a:sym typeface="Arial"/>
            </a:endParaRPr>
          </a:p>
        </p:txBody>
      </p:sp>
      <p:sp>
        <p:nvSpPr>
          <p:cNvPr id="97" name="Google Shape;97;p17"/>
          <p:cNvSpPr txBox="1"/>
          <p:nvPr/>
        </p:nvSpPr>
        <p:spPr>
          <a:xfrm>
            <a:off x="701625" y="2513842"/>
            <a:ext cx="80835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You don’t have to go on a mission trip to live on _____________.</a:t>
            </a:r>
            <a:endParaRPr sz="2000">
              <a:solidFill>
                <a:srgbClr val="0E0E0E"/>
              </a:solidFill>
            </a:endParaRPr>
          </a:p>
        </p:txBody>
      </p:sp>
      <p:sp>
        <p:nvSpPr>
          <p:cNvPr id="98" name="Google Shape;98;p17"/>
          <p:cNvSpPr txBox="1"/>
          <p:nvPr/>
        </p:nvSpPr>
        <p:spPr>
          <a:xfrm>
            <a:off x="854019" y="1745862"/>
            <a:ext cx="7780200" cy="538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400"/>
              </a:spcBef>
              <a:spcAft>
                <a:spcPts val="400"/>
              </a:spcAft>
              <a:buNone/>
            </a:pPr>
            <a:r>
              <a:rPr b="1" i="1" lang="en" sz="2900">
                <a:solidFill>
                  <a:schemeClr val="dk1"/>
                </a:solidFill>
                <a:latin typeface="Calibri"/>
                <a:ea typeface="Calibri"/>
                <a:cs typeface="Calibri"/>
                <a:sym typeface="Calibri"/>
              </a:rPr>
              <a:t>2. </a:t>
            </a:r>
            <a:r>
              <a:rPr b="1" lang="en" sz="2900">
                <a:solidFill>
                  <a:schemeClr val="dk1"/>
                </a:solidFill>
              </a:rPr>
              <a:t>Your Platform Is Wherever Your Feet Are</a:t>
            </a:r>
            <a:endParaRPr b="1" sz="2900">
              <a:solidFill>
                <a:schemeClr val="dk1"/>
              </a:solidFill>
            </a:endParaRPr>
          </a:p>
        </p:txBody>
      </p:sp>
      <p:sp>
        <p:nvSpPr>
          <p:cNvPr id="99" name="Google Shape;99;p17"/>
          <p:cNvSpPr txBox="1"/>
          <p:nvPr/>
        </p:nvSpPr>
        <p:spPr>
          <a:xfrm>
            <a:off x="701625" y="3211050"/>
            <a:ext cx="8011200" cy="84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Ministry happens when you’re present, not when you’re</a:t>
            </a:r>
            <a:r>
              <a:rPr lang="en" sz="2000">
                <a:solidFill>
                  <a:schemeClr val="dk1"/>
                </a:solidFill>
              </a:rPr>
              <a:t> _____</a:t>
            </a:r>
            <a:r>
              <a:rPr lang="en" sz="2000">
                <a:solidFill>
                  <a:schemeClr val="dk1"/>
                </a:solidFill>
              </a:rPr>
              <a:t>________.</a:t>
            </a:r>
            <a:endParaRPr sz="2000">
              <a:solidFill>
                <a:srgbClr val="0E0E0E"/>
              </a:solidFill>
            </a:endParaRPr>
          </a:p>
        </p:txBody>
      </p:sp>
      <p:sp>
        <p:nvSpPr>
          <p:cNvPr id="100" name="Google Shape;100;p17"/>
          <p:cNvSpPr txBox="1"/>
          <p:nvPr/>
        </p:nvSpPr>
        <p:spPr>
          <a:xfrm>
            <a:off x="1275300" y="3553350"/>
            <a:ext cx="18189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recognized</a:t>
            </a:r>
            <a:endParaRPr b="1" i="0" sz="2000" u="none" cap="none" strike="noStrike">
              <a:solidFill>
                <a:schemeClr val="dk1"/>
              </a:solidFill>
              <a:latin typeface="Arial"/>
              <a:ea typeface="Arial"/>
              <a:cs typeface="Arial"/>
              <a:sym typeface="Arial"/>
            </a:endParaRPr>
          </a:p>
        </p:txBody>
      </p:sp>
      <p:sp>
        <p:nvSpPr>
          <p:cNvPr id="101" name="Google Shape;101;p17"/>
          <p:cNvSpPr txBox="1"/>
          <p:nvPr/>
        </p:nvSpPr>
        <p:spPr>
          <a:xfrm>
            <a:off x="701625" y="4126375"/>
            <a:ext cx="78309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If God can use a basin and a towel, He can use your ___</a:t>
            </a:r>
            <a:r>
              <a:rPr lang="en" sz="2000">
                <a:solidFill>
                  <a:schemeClr val="dk1"/>
                </a:solidFill>
              </a:rPr>
              <a:t>____</a:t>
            </a:r>
            <a:r>
              <a:rPr lang="en" sz="2000">
                <a:solidFill>
                  <a:schemeClr val="dk1"/>
                </a:solidFill>
              </a:rPr>
              <a:t>.</a:t>
            </a:r>
            <a:endParaRPr sz="2000">
              <a:solidFill>
                <a:srgbClr val="0E0E0E"/>
              </a:solidFill>
            </a:endParaRPr>
          </a:p>
        </p:txBody>
      </p:sp>
      <p:sp>
        <p:nvSpPr>
          <p:cNvPr id="102" name="Google Shape;102;p17"/>
          <p:cNvSpPr txBox="1"/>
          <p:nvPr/>
        </p:nvSpPr>
        <p:spPr>
          <a:xfrm>
            <a:off x="7252584" y="4138900"/>
            <a:ext cx="17076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shoes</a:t>
            </a:r>
            <a:endParaRPr b="1" i="0" sz="2000" u="none" cap="none" strike="noStrike">
              <a:solidFill>
                <a:schemeClr val="dk1"/>
              </a:solidFill>
              <a:latin typeface="Arial"/>
              <a:ea typeface="Arial"/>
              <a:cs typeface="Arial"/>
              <a:sym typeface="Arial"/>
            </a:endParaRPr>
          </a:p>
        </p:txBody>
      </p:sp>
      <p:sp>
        <p:nvSpPr>
          <p:cNvPr id="103" name="Google Shape;103;p17"/>
          <p:cNvSpPr txBox="1"/>
          <p:nvPr/>
        </p:nvSpPr>
        <p:spPr>
          <a:xfrm>
            <a:off x="6701184" y="2520725"/>
            <a:ext cx="17076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mission</a:t>
            </a:r>
            <a:endParaRPr b="1" i="0" sz="2000" u="none" cap="none" strike="noStrike">
              <a:solidFill>
                <a:schemeClr val="dk1"/>
              </a:solidFill>
              <a:latin typeface="Arial"/>
              <a:ea typeface="Arial"/>
              <a:cs typeface="Arial"/>
              <a:sym typeface="Arial"/>
            </a:endParaRPr>
          </a:p>
        </p:txBody>
      </p:sp>
      <p:sp>
        <p:nvSpPr>
          <p:cNvPr id="104" name="Google Shape;104;p17"/>
          <p:cNvSpPr txBox="1"/>
          <p:nvPr/>
        </p:nvSpPr>
        <p:spPr>
          <a:xfrm>
            <a:off x="491009" y="1201850"/>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Server Where You Stand</a:t>
            </a:r>
            <a:endParaRPr b="1">
              <a:solidFill>
                <a:schemeClr val="dk1"/>
              </a:solidFill>
            </a:endParaRPr>
          </a:p>
        </p:txBody>
      </p:sp>
      <p:sp>
        <p:nvSpPr>
          <p:cNvPr id="105" name="Google Shape;105;p17"/>
          <p:cNvSpPr txBox="1"/>
          <p:nvPr/>
        </p:nvSpPr>
        <p:spPr>
          <a:xfrm>
            <a:off x="6831475" y="1201850"/>
            <a:ext cx="1894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000">
                <a:solidFill>
                  <a:schemeClr val="dk1"/>
                </a:solidFill>
                <a:latin typeface="Calibri"/>
                <a:ea typeface="Calibri"/>
                <a:cs typeface="Calibri"/>
                <a:sym typeface="Calibri"/>
              </a:rPr>
              <a:t>John 13: 12 - 17</a:t>
            </a:r>
            <a:endParaRPr b="1"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p:nvPr/>
        </p:nvSpPr>
        <p:spPr>
          <a:xfrm>
            <a:off x="478425" y="1287042"/>
            <a:ext cx="8226600" cy="37617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11" name="Google Shape;111;p18"/>
          <p:cNvSpPr txBox="1"/>
          <p:nvPr/>
        </p:nvSpPr>
        <p:spPr>
          <a:xfrm>
            <a:off x="266225" y="2711000"/>
            <a:ext cx="7836900" cy="492600"/>
          </a:xfrm>
          <a:prstGeom prst="rect">
            <a:avLst/>
          </a:prstGeom>
          <a:noFill/>
          <a:ln>
            <a:noFill/>
          </a:ln>
        </p:spPr>
        <p:txBody>
          <a:bodyPr anchorCtr="0" anchor="t" bIns="91425" lIns="91425" spcFirstLastPara="1" rIns="91425" wrap="square" tIns="91425">
            <a:spAutoFit/>
          </a:bodyPr>
          <a:lstStyle/>
          <a:p>
            <a:pPr indent="-355600" lvl="0" marL="914400" rtl="0" algn="l">
              <a:lnSpc>
                <a:spcPct val="115000"/>
              </a:lnSpc>
              <a:spcBef>
                <a:spcPts val="1200"/>
              </a:spcBef>
              <a:spcAft>
                <a:spcPts val="0"/>
              </a:spcAft>
              <a:buClr>
                <a:schemeClr val="dk1"/>
              </a:buClr>
              <a:buSzPts val="2000"/>
              <a:buChar char="●"/>
            </a:pPr>
            <a:r>
              <a:rPr lang="en" sz="2000">
                <a:solidFill>
                  <a:schemeClr val="dk1"/>
                </a:solidFill>
              </a:rPr>
              <a:t>Obedience unlocks ___________.</a:t>
            </a:r>
            <a:endParaRPr sz="2000">
              <a:solidFill>
                <a:srgbClr val="0E0E0E"/>
              </a:solidFill>
            </a:endParaRPr>
          </a:p>
        </p:txBody>
      </p:sp>
      <p:sp>
        <p:nvSpPr>
          <p:cNvPr id="112" name="Google Shape;112;p18"/>
          <p:cNvSpPr txBox="1"/>
          <p:nvPr/>
        </p:nvSpPr>
        <p:spPr>
          <a:xfrm>
            <a:off x="262400" y="1669650"/>
            <a:ext cx="8602800" cy="1085100"/>
          </a:xfrm>
          <a:prstGeom prst="rect">
            <a:avLst/>
          </a:prstGeom>
          <a:noFill/>
          <a:ln>
            <a:noFill/>
          </a:ln>
        </p:spPr>
        <p:txBody>
          <a:bodyPr anchorCtr="0" anchor="t" bIns="45700" lIns="91425" spcFirstLastPara="1" rIns="91425" wrap="square" tIns="45700">
            <a:spAutoFit/>
          </a:bodyPr>
          <a:lstStyle/>
          <a:p>
            <a:pPr indent="0" lvl="0" marL="457200" rtl="0" algn="l">
              <a:lnSpc>
                <a:spcPct val="115000"/>
              </a:lnSpc>
              <a:spcBef>
                <a:spcPts val="1000"/>
              </a:spcBef>
              <a:spcAft>
                <a:spcPts val="0"/>
              </a:spcAft>
              <a:buNone/>
            </a:pPr>
            <a:r>
              <a:rPr b="1" i="1" lang="en" sz="3000">
                <a:solidFill>
                  <a:schemeClr val="dk1"/>
                </a:solidFill>
                <a:latin typeface="Calibri"/>
                <a:ea typeface="Calibri"/>
                <a:cs typeface="Calibri"/>
                <a:sym typeface="Calibri"/>
              </a:rPr>
              <a:t>3. </a:t>
            </a:r>
            <a:r>
              <a:rPr b="1" i="1" lang="en" sz="3000">
                <a:solidFill>
                  <a:schemeClr val="dk1"/>
                </a:solidFill>
              </a:rPr>
              <a:t>You Are Blessed Not Just by Knowing - But by Doing</a:t>
            </a:r>
            <a:endParaRPr b="1" i="1" sz="3000">
              <a:solidFill>
                <a:schemeClr val="dk1"/>
              </a:solidFill>
            </a:endParaRPr>
          </a:p>
        </p:txBody>
      </p:sp>
      <p:sp>
        <p:nvSpPr>
          <p:cNvPr id="113" name="Google Shape;113;p18"/>
          <p:cNvSpPr txBox="1"/>
          <p:nvPr/>
        </p:nvSpPr>
        <p:spPr>
          <a:xfrm>
            <a:off x="3590825" y="2711000"/>
            <a:ext cx="15693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blessings</a:t>
            </a:r>
            <a:endParaRPr b="1" i="0" sz="2000" u="none" cap="none" strike="noStrike">
              <a:solidFill>
                <a:schemeClr val="dk1"/>
              </a:solidFill>
              <a:latin typeface="Arial"/>
              <a:ea typeface="Arial"/>
              <a:cs typeface="Arial"/>
              <a:sym typeface="Arial"/>
            </a:endParaRPr>
          </a:p>
        </p:txBody>
      </p:sp>
      <p:sp>
        <p:nvSpPr>
          <p:cNvPr id="114" name="Google Shape;114;p18"/>
          <p:cNvSpPr txBox="1"/>
          <p:nvPr/>
        </p:nvSpPr>
        <p:spPr>
          <a:xfrm>
            <a:off x="701625" y="3339800"/>
            <a:ext cx="80112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It’s not enough to be informed—we must be __________.</a:t>
            </a:r>
            <a:endParaRPr sz="2000">
              <a:solidFill>
                <a:srgbClr val="0E0E0E"/>
              </a:solidFill>
            </a:endParaRPr>
          </a:p>
        </p:txBody>
      </p:sp>
      <p:sp>
        <p:nvSpPr>
          <p:cNvPr id="115" name="Google Shape;115;p18"/>
          <p:cNvSpPr txBox="1"/>
          <p:nvPr/>
        </p:nvSpPr>
        <p:spPr>
          <a:xfrm>
            <a:off x="6334025" y="3320600"/>
            <a:ext cx="12816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engaged</a:t>
            </a:r>
            <a:endParaRPr b="1" i="0" sz="2000" u="none" cap="none" strike="noStrike">
              <a:solidFill>
                <a:schemeClr val="dk1"/>
              </a:solidFill>
              <a:latin typeface="Arial"/>
              <a:ea typeface="Arial"/>
              <a:cs typeface="Arial"/>
              <a:sym typeface="Arial"/>
            </a:endParaRPr>
          </a:p>
        </p:txBody>
      </p:sp>
      <p:sp>
        <p:nvSpPr>
          <p:cNvPr id="116" name="Google Shape;116;p18"/>
          <p:cNvSpPr txBox="1"/>
          <p:nvPr/>
        </p:nvSpPr>
        <p:spPr>
          <a:xfrm>
            <a:off x="701625" y="4100950"/>
            <a:ext cx="79431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1200"/>
              </a:spcBef>
              <a:spcAft>
                <a:spcPts val="0"/>
              </a:spcAft>
              <a:buClr>
                <a:schemeClr val="dk1"/>
              </a:buClr>
              <a:buSzPts val="2000"/>
              <a:buChar char="●"/>
            </a:pPr>
            <a:r>
              <a:rPr lang="en" sz="2000">
                <a:solidFill>
                  <a:schemeClr val="dk1"/>
                </a:solidFill>
              </a:rPr>
              <a:t>Faith without action is ________.</a:t>
            </a:r>
            <a:endParaRPr sz="2000">
              <a:solidFill>
                <a:srgbClr val="0E0E0E"/>
              </a:solidFill>
            </a:endParaRPr>
          </a:p>
        </p:txBody>
      </p:sp>
      <p:sp>
        <p:nvSpPr>
          <p:cNvPr id="117" name="Google Shape;117;p18"/>
          <p:cNvSpPr txBox="1"/>
          <p:nvPr/>
        </p:nvSpPr>
        <p:spPr>
          <a:xfrm>
            <a:off x="3906424" y="4115875"/>
            <a:ext cx="909000" cy="400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rgbClr val="000000"/>
              </a:buClr>
              <a:buFont typeface="Arial"/>
              <a:buNone/>
            </a:pPr>
            <a:r>
              <a:rPr b="1" lang="en" sz="2000">
                <a:solidFill>
                  <a:schemeClr val="dk1"/>
                </a:solidFill>
              </a:rPr>
              <a:t>dead</a:t>
            </a:r>
            <a:endParaRPr b="1" i="0" sz="2000" u="none" cap="none" strike="noStrike">
              <a:solidFill>
                <a:schemeClr val="dk1"/>
              </a:solidFill>
              <a:latin typeface="Arial"/>
              <a:ea typeface="Arial"/>
              <a:cs typeface="Arial"/>
              <a:sym typeface="Arial"/>
            </a:endParaRPr>
          </a:p>
        </p:txBody>
      </p:sp>
      <p:sp>
        <p:nvSpPr>
          <p:cNvPr id="118" name="Google Shape;118;p18"/>
          <p:cNvSpPr txBox="1"/>
          <p:nvPr/>
        </p:nvSpPr>
        <p:spPr>
          <a:xfrm>
            <a:off x="491009" y="1201850"/>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Server Where You Stand</a:t>
            </a:r>
            <a:endParaRPr b="1">
              <a:solidFill>
                <a:schemeClr val="dk1"/>
              </a:solidFill>
            </a:endParaRPr>
          </a:p>
        </p:txBody>
      </p:sp>
      <p:sp>
        <p:nvSpPr>
          <p:cNvPr id="119" name="Google Shape;119;p18"/>
          <p:cNvSpPr txBox="1"/>
          <p:nvPr/>
        </p:nvSpPr>
        <p:spPr>
          <a:xfrm>
            <a:off x="6831475" y="1201850"/>
            <a:ext cx="1894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000">
                <a:solidFill>
                  <a:schemeClr val="dk1"/>
                </a:solidFill>
                <a:latin typeface="Calibri"/>
                <a:ea typeface="Calibri"/>
                <a:cs typeface="Calibri"/>
                <a:sym typeface="Calibri"/>
              </a:rPr>
              <a:t>John 13: 12 - 17</a:t>
            </a:r>
            <a:endParaRPr b="1" sz="20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9"/>
          <p:cNvSpPr/>
          <p:nvPr/>
        </p:nvSpPr>
        <p:spPr>
          <a:xfrm>
            <a:off x="478425" y="1278050"/>
            <a:ext cx="8226600" cy="3761700"/>
          </a:xfrm>
          <a:prstGeom prst="rect">
            <a:avLst/>
          </a:prstGeom>
          <a:solidFill>
            <a:srgbClr val="F3EDE0">
              <a:alpha val="76080"/>
            </a:srgbClr>
          </a:solidFill>
          <a:ln cap="flat" cmpd="sng" w="25400">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Arial"/>
              <a:ea typeface="Arial"/>
              <a:cs typeface="Arial"/>
              <a:sym typeface="Arial"/>
            </a:endParaRPr>
          </a:p>
        </p:txBody>
      </p:sp>
      <p:sp>
        <p:nvSpPr>
          <p:cNvPr id="125" name="Google Shape;125;p19"/>
          <p:cNvSpPr txBox="1"/>
          <p:nvPr/>
        </p:nvSpPr>
        <p:spPr>
          <a:xfrm>
            <a:off x="478425" y="1735242"/>
            <a:ext cx="8226600" cy="10314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SzPts val="7200"/>
              <a:buNone/>
            </a:pPr>
            <a:r>
              <a:rPr b="1" lang="en" sz="6100">
                <a:solidFill>
                  <a:schemeClr val="dk1"/>
                </a:solidFill>
              </a:rPr>
              <a:t>Weekly Challenge</a:t>
            </a:r>
            <a:endParaRPr sz="2100">
              <a:solidFill>
                <a:schemeClr val="dk1"/>
              </a:solidFill>
            </a:endParaRPr>
          </a:p>
        </p:txBody>
      </p:sp>
      <p:sp>
        <p:nvSpPr>
          <p:cNvPr id="126" name="Google Shape;126;p19"/>
          <p:cNvSpPr txBox="1"/>
          <p:nvPr/>
        </p:nvSpPr>
        <p:spPr>
          <a:xfrm>
            <a:off x="630825" y="2752450"/>
            <a:ext cx="7794900" cy="231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 sz="1500">
                <a:solidFill>
                  <a:schemeClr val="dk1"/>
                </a:solidFill>
              </a:rPr>
              <a:t>Reflect</a:t>
            </a:r>
            <a:r>
              <a:rPr lang="en" sz="1500">
                <a:solidFill>
                  <a:schemeClr val="dk1"/>
                </a:solidFill>
              </a:rPr>
              <a:t>: Who has God placed in your path this week that you can serve? What areas have you been overlooking as opportunities for ministry?</a:t>
            </a:r>
            <a:endParaRPr sz="1500">
              <a:solidFill>
                <a:schemeClr val="dk1"/>
              </a:solidFill>
            </a:endParaRPr>
          </a:p>
          <a:p>
            <a:pPr indent="0" lvl="0" marL="0" rtl="0" algn="l">
              <a:lnSpc>
                <a:spcPct val="115000"/>
              </a:lnSpc>
              <a:spcBef>
                <a:spcPts val="1200"/>
              </a:spcBef>
              <a:spcAft>
                <a:spcPts val="0"/>
              </a:spcAft>
              <a:buNone/>
            </a:pPr>
            <a:r>
              <a:rPr b="1" lang="en" sz="1500">
                <a:solidFill>
                  <a:schemeClr val="dk1"/>
                </a:solidFill>
              </a:rPr>
              <a:t>Act</a:t>
            </a:r>
            <a:r>
              <a:rPr lang="en" sz="1500">
                <a:solidFill>
                  <a:schemeClr val="dk1"/>
                </a:solidFill>
              </a:rPr>
              <a:t>: Find a tangible way to serve someone today—at home, at work, in your neighborhood, or at church. Let it be personal, intentional, and unseen.</a:t>
            </a:r>
            <a:endParaRPr sz="1500">
              <a:solidFill>
                <a:schemeClr val="dk1"/>
              </a:solidFill>
            </a:endParaRPr>
          </a:p>
          <a:p>
            <a:pPr indent="0" lvl="0" marL="0" rtl="0" algn="l">
              <a:lnSpc>
                <a:spcPct val="115000"/>
              </a:lnSpc>
              <a:spcBef>
                <a:spcPts val="1200"/>
              </a:spcBef>
              <a:spcAft>
                <a:spcPts val="1200"/>
              </a:spcAft>
              <a:buNone/>
            </a:pPr>
            <a:r>
              <a:rPr b="1" lang="en" sz="1500">
                <a:solidFill>
                  <a:schemeClr val="dk1"/>
                </a:solidFill>
              </a:rPr>
              <a:t>Pray</a:t>
            </a:r>
            <a:r>
              <a:rPr lang="en" sz="1500">
                <a:solidFill>
                  <a:schemeClr val="dk1"/>
                </a:solidFill>
              </a:rPr>
              <a:t>: </a:t>
            </a:r>
            <a:r>
              <a:rPr i="1" lang="en" sz="1500">
                <a:solidFill>
                  <a:schemeClr val="dk1"/>
                </a:solidFill>
              </a:rPr>
              <a:t>“Jesus, thank You for showing me that greatness is found in service. Help me to take up the towel, not for attention, but for obedience. Open my eyes to serve right where I am and to live like You in every room I walk into. Amen.”</a:t>
            </a:r>
            <a:endParaRPr b="1" sz="2400">
              <a:solidFill>
                <a:schemeClr val="dk1"/>
              </a:solidFill>
            </a:endParaRPr>
          </a:p>
        </p:txBody>
      </p:sp>
      <p:sp>
        <p:nvSpPr>
          <p:cNvPr id="127" name="Google Shape;127;p19"/>
          <p:cNvSpPr txBox="1"/>
          <p:nvPr/>
        </p:nvSpPr>
        <p:spPr>
          <a:xfrm>
            <a:off x="491009" y="1201850"/>
            <a:ext cx="49971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i="1" lang="en" sz="2000">
                <a:solidFill>
                  <a:schemeClr val="dk1"/>
                </a:solidFill>
              </a:rPr>
              <a:t>Server Where You Stand</a:t>
            </a:r>
            <a:endParaRPr b="1">
              <a:solidFill>
                <a:schemeClr val="dk1"/>
              </a:solidFill>
            </a:endParaRPr>
          </a:p>
        </p:txBody>
      </p:sp>
      <p:sp>
        <p:nvSpPr>
          <p:cNvPr id="128" name="Google Shape;128;p19"/>
          <p:cNvSpPr txBox="1"/>
          <p:nvPr/>
        </p:nvSpPr>
        <p:spPr>
          <a:xfrm>
            <a:off x="6831475" y="1201850"/>
            <a:ext cx="1894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 sz="2000">
                <a:solidFill>
                  <a:schemeClr val="dk1"/>
                </a:solidFill>
                <a:latin typeface="Calibri"/>
                <a:ea typeface="Calibri"/>
                <a:cs typeface="Calibri"/>
                <a:sym typeface="Calibri"/>
              </a:rPr>
              <a:t>John 13: 12 - 17</a:t>
            </a:r>
            <a:endParaRPr b="1" sz="2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