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embeddedFontLst>
    <p:embeddedFont>
      <p:font typeface="Roboto Mono SemiBold"/>
      <p:regular r:id="rId13"/>
      <p:bold r:id="rId14"/>
      <p:italic r:id="rId15"/>
      <p:boldItalic r:id="rId16"/>
    </p:embeddedFont>
    <p:embeddedFont>
      <p:font typeface="Roboto Mono"/>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Mono-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RobotoMonoSemiBold-regular.fntdata"/><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obotoMonoSemiBold-italic.fntdata"/><Relationship Id="rId14" Type="http://schemas.openxmlformats.org/officeDocument/2006/relationships/font" Target="fonts/RobotoMonoSemiBold-bold.fntdata"/><Relationship Id="rId17" Type="http://schemas.openxmlformats.org/officeDocument/2006/relationships/font" Target="fonts/RobotoMono-regular.fntdata"/><Relationship Id="rId16" Type="http://schemas.openxmlformats.org/officeDocument/2006/relationships/font" Target="fonts/RobotoMonoSemiBold-boldItalic.fntdata"/><Relationship Id="rId5" Type="http://schemas.openxmlformats.org/officeDocument/2006/relationships/notesMaster" Target="notesMasters/notesMaster1.xml"/><Relationship Id="rId19" Type="http://schemas.openxmlformats.org/officeDocument/2006/relationships/font" Target="fonts/RobotoMono-italic.fntdata"/><Relationship Id="rId6" Type="http://schemas.openxmlformats.org/officeDocument/2006/relationships/slide" Target="slides/slide1.xml"/><Relationship Id="rId18" Type="http://schemas.openxmlformats.org/officeDocument/2006/relationships/font" Target="fonts/RobotoMono-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g33e2848431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g33e2848431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353f993378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353f993378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3326e6b0c20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3326e6b0c20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3326e6b0c20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3326e6b0c20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3326e6b0c20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3326e6b0c20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3326e6b0c20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3326e6b0c20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 name="Shape 10"/>
        <p:cNvGrpSpPr/>
        <p:nvPr/>
      </p:nvGrpSpPr>
      <p:grpSpPr>
        <a:xfrm>
          <a:off x="0" y="0"/>
          <a:ext cx="0" cy="0"/>
          <a:chOff x="0" y="0"/>
          <a:chExt cx="0" cy="0"/>
        </a:xfrm>
      </p:grpSpPr>
      <p:sp>
        <p:nvSpPr>
          <p:cNvPr id="11" name="Google Shape;11;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2" name="Google Shape;12;p2"/>
          <p:cNvSpPr txBox="1"/>
          <p:nvPr/>
        </p:nvSpPr>
        <p:spPr>
          <a:xfrm>
            <a:off x="85750" y="-70575"/>
            <a:ext cx="83691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000">
                <a:solidFill>
                  <a:schemeClr val="lt1"/>
                </a:solidFill>
                <a:latin typeface="Roboto Mono"/>
                <a:ea typeface="Roboto Mono"/>
                <a:cs typeface="Roboto Mono"/>
                <a:sym typeface="Roboto Mono"/>
              </a:rPr>
              <a:t>SUMMER </a:t>
            </a:r>
            <a:r>
              <a:rPr b="1" lang="en" sz="3000">
                <a:solidFill>
                  <a:schemeClr val="lt1"/>
                </a:solidFill>
                <a:latin typeface="Roboto Mono"/>
                <a:ea typeface="Roboto Mono"/>
                <a:cs typeface="Roboto Mono"/>
                <a:sym typeface="Roboto Mono"/>
              </a:rPr>
              <a:t>ON MISSION</a:t>
            </a:r>
            <a:endParaRPr b="1" sz="3000">
              <a:solidFill>
                <a:schemeClr val="lt1"/>
              </a:solidFill>
              <a:latin typeface="Roboto Mono"/>
              <a:ea typeface="Roboto Mono"/>
              <a:cs typeface="Roboto Mono"/>
              <a:sym typeface="Roboto Mono"/>
            </a:endParaRPr>
          </a:p>
        </p:txBody>
      </p:sp>
      <p:sp>
        <p:nvSpPr>
          <p:cNvPr id="13" name="Google Shape;13;p2"/>
          <p:cNvSpPr txBox="1"/>
          <p:nvPr/>
        </p:nvSpPr>
        <p:spPr>
          <a:xfrm>
            <a:off x="575350" y="1919650"/>
            <a:ext cx="51795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5400">
              <a:solidFill>
                <a:srgbClr val="D56526"/>
              </a:solidFill>
              <a:latin typeface="Roboto Mono"/>
              <a:ea typeface="Roboto Mono"/>
              <a:cs typeface="Roboto Mono"/>
              <a:sym typeface="Roboto Mono"/>
            </a:endParaRPr>
          </a:p>
        </p:txBody>
      </p:sp>
      <p:sp>
        <p:nvSpPr>
          <p:cNvPr id="14" name="Google Shape;14;p2"/>
          <p:cNvSpPr txBox="1"/>
          <p:nvPr/>
        </p:nvSpPr>
        <p:spPr>
          <a:xfrm>
            <a:off x="939200" y="354000"/>
            <a:ext cx="69993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solidFill>
                  <a:schemeClr val="lt1"/>
                </a:solidFill>
                <a:latin typeface="Roboto Mono SemiBold"/>
                <a:ea typeface="Roboto Mono SemiBold"/>
                <a:cs typeface="Roboto Mono SemiBold"/>
                <a:sym typeface="Roboto Mono SemiBold"/>
              </a:rPr>
              <a:t>DON’T JUST GO TO CHURCH, BE THE CHURCH THIS SUMMER</a:t>
            </a:r>
            <a:endParaRPr sz="1700">
              <a:solidFill>
                <a:schemeClr val="lt1"/>
              </a:solidFill>
              <a:latin typeface="Roboto Mono SemiBold"/>
              <a:ea typeface="Roboto Mono SemiBold"/>
              <a:cs typeface="Roboto Mono SemiBold"/>
              <a:sym typeface="Roboto Mono SemiBo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0" name="Google Shape;50;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1" name="Google Shape;51;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7" name="Google Shape;17;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0" name="Google Shape;20;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1" name="Google Shape;21;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2" name="Google Shape;22;p4"/>
          <p:cNvSpPr txBox="1"/>
          <p:nvPr/>
        </p:nvSpPr>
        <p:spPr>
          <a:xfrm>
            <a:off x="85750" y="-70575"/>
            <a:ext cx="83691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000">
                <a:solidFill>
                  <a:schemeClr val="lt1"/>
                </a:solidFill>
                <a:latin typeface="Roboto Mono"/>
                <a:ea typeface="Roboto Mono"/>
                <a:cs typeface="Roboto Mono"/>
                <a:sym typeface="Roboto Mono"/>
              </a:rPr>
              <a:t>SUMMER ON MISSION</a:t>
            </a:r>
            <a:endParaRPr b="1" sz="3000">
              <a:solidFill>
                <a:schemeClr val="lt1"/>
              </a:solidFill>
              <a:latin typeface="Roboto Mono"/>
              <a:ea typeface="Roboto Mono"/>
              <a:cs typeface="Roboto Mono"/>
              <a:sym typeface="Roboto Mono"/>
            </a:endParaRPr>
          </a:p>
        </p:txBody>
      </p:sp>
      <p:sp>
        <p:nvSpPr>
          <p:cNvPr id="23" name="Google Shape;23;p4"/>
          <p:cNvSpPr txBox="1"/>
          <p:nvPr/>
        </p:nvSpPr>
        <p:spPr>
          <a:xfrm>
            <a:off x="939200" y="354000"/>
            <a:ext cx="69993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solidFill>
                  <a:schemeClr val="lt1"/>
                </a:solidFill>
                <a:latin typeface="Roboto Mono SemiBold"/>
                <a:ea typeface="Roboto Mono SemiBold"/>
                <a:cs typeface="Roboto Mono SemiBold"/>
                <a:sym typeface="Roboto Mono SemiBold"/>
              </a:rPr>
              <a:t>DON’T JUST GO TO CHURCH, BE THE CHURCH THIS SUMMER</a:t>
            </a:r>
            <a:endParaRPr sz="1700">
              <a:solidFill>
                <a:schemeClr val="lt1"/>
              </a:solidFill>
              <a:latin typeface="Roboto Mono SemiBold"/>
              <a:ea typeface="Roboto Mono SemiBold"/>
              <a:cs typeface="Roboto Mono SemiBold"/>
              <a:sym typeface="Roboto Mono SemiBo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6" name="Google Shape;26;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1" name="Google Shape;31;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 name="Google Shape;35;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6" name="Shape 36"/>
        <p:cNvGrpSpPr/>
        <p:nvPr/>
      </p:nvGrpSpPr>
      <p:grpSpPr>
        <a:xfrm>
          <a:off x="0" y="0"/>
          <a:ext cx="0" cy="0"/>
          <a:chOff x="0" y="0"/>
          <a:chExt cx="0" cy="0"/>
        </a:xfrm>
      </p:grpSpPr>
      <p:sp>
        <p:nvSpPr>
          <p:cNvPr id="37" name="Google Shape;37;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8" name="Google Shape;38;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4" name="Google Shape;44;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7" name="Google Shape;47;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4.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4" Type="http://schemas.openxmlformats.org/officeDocument/2006/relationships/theme" Target="../theme/theme1.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pic>
        <p:nvPicPr>
          <p:cNvPr id="9" name="Google Shape;9;p1" title="HisWayLogo.png"/>
          <p:cNvPicPr preferRelativeResize="0"/>
          <p:nvPr/>
        </p:nvPicPr>
        <p:blipFill>
          <a:blip r:embed="rId2">
            <a:alphaModFix/>
          </a:blip>
          <a:stretch>
            <a:fillRect/>
          </a:stretch>
        </p:blipFill>
        <p:spPr>
          <a:xfrm>
            <a:off x="8382025" y="0"/>
            <a:ext cx="761975" cy="10566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hyperlink" Target="http://drive.google.com/file/d/1QkGZoqHu36ofu4O_-h8_1a82b18NUEGq/view" TargetMode="Externa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pic>
        <p:nvPicPr>
          <p:cNvPr id="62" name="Google Shape;62;p14" title="Speak Life_ Words that Matter-VEED.mp4">
            <a:hlinkClick r:id="rId3"/>
          </p:cNvPr>
          <p:cNvPicPr preferRelativeResize="0"/>
          <p:nvPr/>
        </p:nvPicPr>
        <p:blipFill>
          <a:blip r:embed="rId4">
            <a:alphaModFix/>
          </a:blip>
          <a:stretch>
            <a:fillRect/>
          </a:stretch>
        </p:blipFill>
        <p:spPr>
          <a:xfrm>
            <a:off x="0" y="-5"/>
            <a:ext cx="9144000" cy="5143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6" name="Shape 66"/>
        <p:cNvGrpSpPr/>
        <p:nvPr/>
      </p:nvGrpSpPr>
      <p:grpSpPr>
        <a:xfrm>
          <a:off x="0" y="0"/>
          <a:ext cx="0" cy="0"/>
          <a:chOff x="0" y="0"/>
          <a:chExt cx="0" cy="0"/>
        </a:xfrm>
      </p:grpSpPr>
      <p:sp>
        <p:nvSpPr>
          <p:cNvPr id="67" name="Google Shape;67;p15"/>
          <p:cNvSpPr txBox="1"/>
          <p:nvPr/>
        </p:nvSpPr>
        <p:spPr>
          <a:xfrm>
            <a:off x="1146200" y="1393975"/>
            <a:ext cx="6281400" cy="2022900"/>
          </a:xfrm>
          <a:prstGeom prst="rect">
            <a:avLst/>
          </a:prstGeom>
          <a:noFill/>
          <a:ln>
            <a:noFill/>
          </a:ln>
        </p:spPr>
        <p:txBody>
          <a:bodyPr anchorCtr="0" anchor="t" bIns="91425" lIns="171450"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i="1" lang="en" sz="1200">
                <a:solidFill>
                  <a:schemeClr val="lt1"/>
                </a:solidFill>
              </a:rPr>
              <a:t>James 3:5-10 — “</a:t>
            </a:r>
            <a:r>
              <a:rPr b="1" i="1" lang="en" sz="1200">
                <a:solidFill>
                  <a:schemeClr val="lt1"/>
                </a:solidFill>
              </a:rPr>
              <a:t>5 </a:t>
            </a:r>
            <a:r>
              <a:rPr i="1" lang="en" sz="1200">
                <a:solidFill>
                  <a:schemeClr val="lt1"/>
                </a:solidFill>
              </a:rPr>
              <a:t>Likewise, the tongue is a small part of the body, but it makes great boasts. Consider what a great forest is set on fire by a small spark. </a:t>
            </a:r>
            <a:r>
              <a:rPr b="1" i="1" lang="en" sz="1200">
                <a:solidFill>
                  <a:schemeClr val="lt1"/>
                </a:solidFill>
              </a:rPr>
              <a:t>6 </a:t>
            </a:r>
            <a:r>
              <a:rPr i="1" lang="en" sz="1200">
                <a:solidFill>
                  <a:schemeClr val="lt1"/>
                </a:solidFill>
              </a:rPr>
              <a:t>The tongue also is a fire, a world of evil among the parts of the body. It corrupts the whole body, sets the whole course of one’s life on fire, and is itself set on fire by hell. </a:t>
            </a:r>
            <a:r>
              <a:rPr b="1" i="1" lang="en" sz="1200">
                <a:solidFill>
                  <a:schemeClr val="lt1"/>
                </a:solidFill>
              </a:rPr>
              <a:t>7 </a:t>
            </a:r>
            <a:r>
              <a:rPr i="1" lang="en" sz="1200">
                <a:solidFill>
                  <a:schemeClr val="lt1"/>
                </a:solidFill>
              </a:rPr>
              <a:t>All kinds of animals, birds, reptiles and sea creatures are being tamed and have been tamed by mankind, </a:t>
            </a:r>
            <a:r>
              <a:rPr b="1" i="1" lang="en" sz="1200">
                <a:solidFill>
                  <a:schemeClr val="lt1"/>
                </a:solidFill>
              </a:rPr>
              <a:t>8 </a:t>
            </a:r>
            <a:r>
              <a:rPr i="1" lang="en" sz="1200">
                <a:solidFill>
                  <a:schemeClr val="lt1"/>
                </a:solidFill>
              </a:rPr>
              <a:t>but no human being can tame the tongue. It is a restless evil, full of deadly poison. </a:t>
            </a:r>
            <a:r>
              <a:rPr b="1" i="1" lang="en" sz="1200">
                <a:solidFill>
                  <a:schemeClr val="lt1"/>
                </a:solidFill>
              </a:rPr>
              <a:t>9 </a:t>
            </a:r>
            <a:r>
              <a:rPr i="1" lang="en" sz="1200">
                <a:solidFill>
                  <a:schemeClr val="lt1"/>
                </a:solidFill>
              </a:rPr>
              <a:t>With the tongue we praise our Lord and Father, and with it we curse human beings, who have been made in God’s likeness. </a:t>
            </a:r>
            <a:r>
              <a:rPr b="1" i="1" lang="en" sz="1200">
                <a:solidFill>
                  <a:schemeClr val="lt1"/>
                </a:solidFill>
              </a:rPr>
              <a:t>10 </a:t>
            </a:r>
            <a:r>
              <a:rPr i="1" lang="en" sz="1200">
                <a:solidFill>
                  <a:schemeClr val="lt1"/>
                </a:solidFill>
              </a:rPr>
              <a:t>Out of the same mouth come praise and cursing. My brothers and sisters, this should not be.</a:t>
            </a:r>
            <a:r>
              <a:rPr lang="en" sz="1300">
                <a:solidFill>
                  <a:schemeClr val="lt1"/>
                </a:solidFill>
              </a:rPr>
              <a:t>”</a:t>
            </a:r>
            <a:endParaRPr b="1" sz="2000">
              <a:solidFill>
                <a:schemeClr val="lt1"/>
              </a:solidFill>
            </a:endParaRPr>
          </a:p>
        </p:txBody>
      </p:sp>
      <p:sp>
        <p:nvSpPr>
          <p:cNvPr id="68" name="Google Shape;68;p15"/>
          <p:cNvSpPr/>
          <p:nvPr/>
        </p:nvSpPr>
        <p:spPr>
          <a:xfrm>
            <a:off x="7508675" y="3631490"/>
            <a:ext cx="1557300" cy="1418700"/>
          </a:xfrm>
          <a:prstGeom prst="roundRect">
            <a:avLst>
              <a:gd fmla="val 16667" name="adj"/>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9" name="Google Shape;69;p15"/>
          <p:cNvSpPr txBox="1"/>
          <p:nvPr/>
        </p:nvSpPr>
        <p:spPr>
          <a:xfrm>
            <a:off x="7575774" y="3573108"/>
            <a:ext cx="14688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rgbClr val="000000"/>
                </a:solidFill>
              </a:rPr>
              <a:t>Sermon Notes:</a:t>
            </a:r>
            <a:endParaRPr sz="1500">
              <a:solidFill>
                <a:srgbClr val="000000"/>
              </a:solidFill>
            </a:endParaRPr>
          </a:p>
        </p:txBody>
      </p:sp>
      <p:sp>
        <p:nvSpPr>
          <p:cNvPr id="70" name="Google Shape;70;p15"/>
          <p:cNvSpPr txBox="1"/>
          <p:nvPr/>
        </p:nvSpPr>
        <p:spPr>
          <a:xfrm>
            <a:off x="10151" y="4030284"/>
            <a:ext cx="9144000" cy="569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1" i="0" lang="en" sz="3100" u="none" cap="none" strike="noStrike">
                <a:solidFill>
                  <a:schemeClr val="lt1"/>
                </a:solidFill>
              </a:rPr>
              <a:t>His Way Baptist Church</a:t>
            </a:r>
            <a:endParaRPr b="1" i="0" sz="1300" u="none" cap="none" strike="noStrike">
              <a:solidFill>
                <a:schemeClr val="lt1"/>
              </a:solidFill>
            </a:endParaRPr>
          </a:p>
        </p:txBody>
      </p:sp>
      <p:sp>
        <p:nvSpPr>
          <p:cNvPr id="71" name="Google Shape;71;p15"/>
          <p:cNvSpPr txBox="1"/>
          <p:nvPr/>
        </p:nvSpPr>
        <p:spPr>
          <a:xfrm>
            <a:off x="50025" y="4547864"/>
            <a:ext cx="7458600" cy="465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en" sz="1600" u="none" cap="none" strike="noStrike">
                <a:solidFill>
                  <a:srgbClr val="FFFFFF"/>
                </a:solidFill>
                <a:latin typeface="Arial"/>
                <a:ea typeface="Arial"/>
                <a:cs typeface="Arial"/>
                <a:sym typeface="Arial"/>
              </a:rPr>
              <a:t> Keith Desso Douglas, Executive Pastor  - Derrick Keith Douglas, </a:t>
            </a:r>
            <a:r>
              <a:rPr lang="en" sz="1600">
                <a:solidFill>
                  <a:srgbClr val="FFFFFF"/>
                </a:solidFill>
              </a:rPr>
              <a:t>Lead Servant</a:t>
            </a:r>
            <a:endParaRPr b="0" i="0" sz="600" u="none" cap="none" strike="noStrike">
              <a:solidFill>
                <a:srgbClr val="000000"/>
              </a:solidFill>
              <a:latin typeface="Arial"/>
              <a:ea typeface="Arial"/>
              <a:cs typeface="Arial"/>
              <a:sym typeface="Arial"/>
            </a:endParaRPr>
          </a:p>
        </p:txBody>
      </p:sp>
      <p:sp>
        <p:nvSpPr>
          <p:cNvPr id="72" name="Google Shape;72;p15"/>
          <p:cNvSpPr txBox="1"/>
          <p:nvPr/>
        </p:nvSpPr>
        <p:spPr>
          <a:xfrm>
            <a:off x="21000" y="4821824"/>
            <a:ext cx="9102000" cy="384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0" i="0" lang="en" sz="1900" u="none" cap="none" strike="noStrike">
                <a:solidFill>
                  <a:srgbClr val="FFFFFF"/>
                </a:solidFill>
                <a:latin typeface="Arial"/>
                <a:ea typeface="Arial"/>
                <a:cs typeface="Arial"/>
                <a:sym typeface="Arial"/>
              </a:rPr>
              <a:t>1818 Esther St.  Houston, T</a:t>
            </a:r>
            <a:r>
              <a:rPr lang="en" sz="1900">
                <a:solidFill>
                  <a:srgbClr val="FFFFFF"/>
                </a:solidFill>
              </a:rPr>
              <a:t>X</a:t>
            </a:r>
            <a:r>
              <a:rPr b="0" i="0" lang="en" sz="1900" u="none" cap="none" strike="noStrike">
                <a:solidFill>
                  <a:srgbClr val="FFFFFF"/>
                </a:solidFill>
                <a:latin typeface="Arial"/>
                <a:ea typeface="Arial"/>
                <a:cs typeface="Arial"/>
                <a:sym typeface="Arial"/>
              </a:rPr>
              <a:t> 77088</a:t>
            </a:r>
            <a:endParaRPr b="0" i="0" sz="500" u="none" cap="none" strike="noStrike">
              <a:solidFill>
                <a:srgbClr val="000000"/>
              </a:solidFill>
              <a:latin typeface="Arial"/>
              <a:ea typeface="Arial"/>
              <a:cs typeface="Arial"/>
              <a:sym typeface="Arial"/>
            </a:endParaRPr>
          </a:p>
        </p:txBody>
      </p:sp>
      <p:sp>
        <p:nvSpPr>
          <p:cNvPr id="73" name="Google Shape;73;p15"/>
          <p:cNvSpPr txBox="1"/>
          <p:nvPr/>
        </p:nvSpPr>
        <p:spPr>
          <a:xfrm>
            <a:off x="2278775" y="3627938"/>
            <a:ext cx="6237300" cy="56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rgbClr val="C28C25"/>
                </a:solidFill>
              </a:rPr>
              <a:t>THE POWER OF WORDS TO HEAL AND TRANSFORM</a:t>
            </a:r>
            <a:endParaRPr sz="1500">
              <a:solidFill>
                <a:srgbClr val="C28C25"/>
              </a:solidFill>
            </a:endParaRPr>
          </a:p>
        </p:txBody>
      </p:sp>
      <p:sp>
        <p:nvSpPr>
          <p:cNvPr id="74" name="Google Shape;74;p15"/>
          <p:cNvSpPr txBox="1"/>
          <p:nvPr/>
        </p:nvSpPr>
        <p:spPr>
          <a:xfrm>
            <a:off x="10151" y="-206166"/>
            <a:ext cx="9144000" cy="1077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1" lang="en" sz="6400">
                <a:solidFill>
                  <a:srgbClr val="F3EDE0"/>
                </a:solidFill>
                <a:latin typeface="Cambria"/>
                <a:ea typeface="Cambria"/>
                <a:cs typeface="Cambria"/>
                <a:sym typeface="Cambria"/>
              </a:rPr>
              <a:t>Speak Life</a:t>
            </a:r>
            <a:endParaRPr b="1" i="0" sz="6400" u="none" cap="none" strike="noStrike">
              <a:solidFill>
                <a:srgbClr val="F3EDE0"/>
              </a:solidFill>
              <a:latin typeface="Cambria"/>
              <a:ea typeface="Cambria"/>
              <a:cs typeface="Cambria"/>
              <a:sym typeface="Cambria"/>
            </a:endParaRPr>
          </a:p>
        </p:txBody>
      </p:sp>
      <p:sp>
        <p:nvSpPr>
          <p:cNvPr id="75" name="Google Shape;75;p15"/>
          <p:cNvSpPr txBox="1"/>
          <p:nvPr/>
        </p:nvSpPr>
        <p:spPr>
          <a:xfrm>
            <a:off x="1519675" y="894350"/>
            <a:ext cx="56562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000">
                <a:solidFill>
                  <a:schemeClr val="lt1"/>
                </a:solidFill>
              </a:rPr>
              <a:t>Watch Your Mouth</a:t>
            </a:r>
            <a:endParaRPr b="1" sz="3000">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6"/>
          <p:cNvSpPr/>
          <p:nvPr/>
        </p:nvSpPr>
        <p:spPr>
          <a:xfrm>
            <a:off x="326025" y="1049450"/>
            <a:ext cx="8226600" cy="3837900"/>
          </a:xfrm>
          <a:prstGeom prst="rect">
            <a:avLst/>
          </a:prstGeom>
          <a:solidFill>
            <a:srgbClr val="F3EDE0">
              <a:alpha val="76080"/>
            </a:srgbClr>
          </a:solidFill>
          <a:ln cap="flat" cmpd="sng" w="25400">
            <a:solidFill>
              <a:srgbClr val="082836"/>
            </a:solidFill>
            <a:prstDash val="solid"/>
            <a:round/>
            <a:headEnd len="sm" w="sm" type="none"/>
            <a:tailEnd len="sm" w="sm" type="none"/>
          </a:ln>
        </p:spPr>
        <p:txBody>
          <a:bodyPr anchorCtr="0" anchor="ctr" bIns="45700" lIns="91425" spcFirstLastPara="1" rIns="91425" wrap="square" tIns="45700">
            <a:noAutofit/>
          </a:bodyPr>
          <a:lstStyle/>
          <a:p>
            <a:pPr indent="0" lvl="0" marL="457200" rtl="0" algn="l">
              <a:lnSpc>
                <a:spcPct val="115000"/>
              </a:lnSpc>
              <a:spcBef>
                <a:spcPts val="0"/>
              </a:spcBef>
              <a:spcAft>
                <a:spcPts val="1000"/>
              </a:spcAft>
              <a:buClr>
                <a:schemeClr val="dk1"/>
              </a:buClr>
              <a:buSzPts val="1100"/>
              <a:buFont typeface="Arial"/>
              <a:buNone/>
            </a:pPr>
            <a:r>
              <a:t/>
            </a:r>
            <a:endParaRPr sz="1500">
              <a:solidFill>
                <a:schemeClr val="lt1"/>
              </a:solidFill>
              <a:latin typeface="Cambria"/>
              <a:ea typeface="Cambria"/>
              <a:cs typeface="Cambria"/>
              <a:sym typeface="Cambria"/>
            </a:endParaRPr>
          </a:p>
        </p:txBody>
      </p:sp>
      <p:sp>
        <p:nvSpPr>
          <p:cNvPr id="81" name="Google Shape;81;p16"/>
          <p:cNvSpPr txBox="1"/>
          <p:nvPr/>
        </p:nvSpPr>
        <p:spPr>
          <a:xfrm>
            <a:off x="395174" y="3162300"/>
            <a:ext cx="8124000" cy="492600"/>
          </a:xfrm>
          <a:prstGeom prst="rect">
            <a:avLst/>
          </a:prstGeom>
          <a:noFill/>
          <a:ln>
            <a:noFill/>
          </a:ln>
        </p:spPr>
        <p:txBody>
          <a:bodyPr anchorCtr="0" anchor="t" bIns="91425" lIns="91425" spcFirstLastPara="1" rIns="91425" wrap="square" tIns="91425">
            <a:spAutoFit/>
          </a:bodyPr>
          <a:lstStyle/>
          <a:p>
            <a:pPr indent="-355600" lvl="0" marL="457200" rtl="0" algn="l">
              <a:lnSpc>
                <a:spcPct val="115000"/>
              </a:lnSpc>
              <a:spcBef>
                <a:spcPts val="1200"/>
              </a:spcBef>
              <a:spcAft>
                <a:spcPts val="0"/>
              </a:spcAft>
              <a:buClr>
                <a:schemeClr val="dk1"/>
              </a:buClr>
              <a:buSzPts val="2000"/>
              <a:buChar char="●"/>
            </a:pPr>
            <a:r>
              <a:rPr lang="en" sz="2000">
                <a:solidFill>
                  <a:schemeClr val="dk1"/>
                </a:solidFill>
              </a:rPr>
              <a:t>It can be a fire that __________ or a fountain that refreshes.</a:t>
            </a:r>
            <a:endParaRPr sz="2000">
              <a:solidFill>
                <a:schemeClr val="dk1"/>
              </a:solidFill>
            </a:endParaRPr>
          </a:p>
        </p:txBody>
      </p:sp>
      <p:sp>
        <p:nvSpPr>
          <p:cNvPr id="82" name="Google Shape;82;p16"/>
          <p:cNvSpPr txBox="1"/>
          <p:nvPr/>
        </p:nvSpPr>
        <p:spPr>
          <a:xfrm>
            <a:off x="434025" y="1593450"/>
            <a:ext cx="8124000" cy="492600"/>
          </a:xfrm>
          <a:prstGeom prst="rect">
            <a:avLst/>
          </a:prstGeom>
          <a:noFill/>
          <a:ln>
            <a:noFill/>
          </a:ln>
        </p:spPr>
        <p:txBody>
          <a:bodyPr anchorCtr="0" anchor="t" bIns="45700" lIns="91425" spcFirstLastPara="1" rIns="91425" wrap="square" tIns="45700">
            <a:spAutoFit/>
          </a:bodyPr>
          <a:lstStyle/>
          <a:p>
            <a:pPr indent="-393700" lvl="0" marL="457200" rtl="0" algn="l">
              <a:lnSpc>
                <a:spcPct val="115000"/>
              </a:lnSpc>
              <a:spcBef>
                <a:spcPts val="0"/>
              </a:spcBef>
              <a:spcAft>
                <a:spcPts val="0"/>
              </a:spcAft>
              <a:buClr>
                <a:schemeClr val="dk1"/>
              </a:buClr>
              <a:buSzPts val="2600"/>
              <a:buFont typeface="Calibri"/>
              <a:buAutoNum type="arabicPeriod"/>
            </a:pPr>
            <a:r>
              <a:rPr b="1" lang="en" sz="2600">
                <a:solidFill>
                  <a:schemeClr val="dk1"/>
                </a:solidFill>
              </a:rPr>
              <a:t>The Tongue Is a _______ or a  ___________</a:t>
            </a:r>
            <a:endParaRPr b="1" i="1" sz="2600">
              <a:solidFill>
                <a:srgbClr val="0E0E0E"/>
              </a:solidFill>
              <a:latin typeface="Calibri"/>
              <a:ea typeface="Calibri"/>
              <a:cs typeface="Calibri"/>
              <a:sym typeface="Calibri"/>
            </a:endParaRPr>
          </a:p>
        </p:txBody>
      </p:sp>
      <p:sp>
        <p:nvSpPr>
          <p:cNvPr id="83" name="Google Shape;83;p16"/>
          <p:cNvSpPr txBox="1"/>
          <p:nvPr/>
        </p:nvSpPr>
        <p:spPr>
          <a:xfrm>
            <a:off x="3192200" y="3153650"/>
            <a:ext cx="1294800" cy="4002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rgbClr val="000000"/>
              </a:buClr>
              <a:buFont typeface="Arial"/>
              <a:buNone/>
            </a:pPr>
            <a:r>
              <a:rPr b="1" lang="en" sz="2000">
                <a:solidFill>
                  <a:schemeClr val="dk1"/>
                </a:solidFill>
              </a:rPr>
              <a:t>destroys</a:t>
            </a:r>
            <a:endParaRPr b="1" i="0" sz="2000" u="none" cap="none" strike="noStrike">
              <a:solidFill>
                <a:schemeClr val="dk1"/>
              </a:solidFill>
              <a:latin typeface="Arial"/>
              <a:ea typeface="Arial"/>
              <a:cs typeface="Arial"/>
              <a:sym typeface="Arial"/>
            </a:endParaRPr>
          </a:p>
        </p:txBody>
      </p:sp>
      <p:sp>
        <p:nvSpPr>
          <p:cNvPr id="84" name="Google Shape;84;p16"/>
          <p:cNvSpPr txBox="1"/>
          <p:nvPr/>
        </p:nvSpPr>
        <p:spPr>
          <a:xfrm>
            <a:off x="338609" y="1049450"/>
            <a:ext cx="4997100" cy="492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b="1" i="1" lang="en" sz="2000">
                <a:solidFill>
                  <a:schemeClr val="dk1"/>
                </a:solidFill>
              </a:rPr>
              <a:t>Watch Your Mouth</a:t>
            </a:r>
            <a:endParaRPr b="1">
              <a:solidFill>
                <a:schemeClr val="dk1"/>
              </a:solidFill>
            </a:endParaRPr>
          </a:p>
        </p:txBody>
      </p:sp>
      <p:sp>
        <p:nvSpPr>
          <p:cNvPr id="85" name="Google Shape;85;p16"/>
          <p:cNvSpPr txBox="1"/>
          <p:nvPr/>
        </p:nvSpPr>
        <p:spPr>
          <a:xfrm>
            <a:off x="6679075" y="1049450"/>
            <a:ext cx="1894200" cy="492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b="1" lang="en" sz="2000">
                <a:solidFill>
                  <a:schemeClr val="dk1"/>
                </a:solidFill>
                <a:latin typeface="Calibri"/>
                <a:ea typeface="Calibri"/>
                <a:cs typeface="Calibri"/>
                <a:sym typeface="Calibri"/>
              </a:rPr>
              <a:t>James 3: 5-10</a:t>
            </a:r>
            <a:endParaRPr b="1" sz="2000">
              <a:solidFill>
                <a:schemeClr val="dk1"/>
              </a:solidFill>
              <a:latin typeface="Calibri"/>
              <a:ea typeface="Calibri"/>
              <a:cs typeface="Calibri"/>
              <a:sym typeface="Calibri"/>
            </a:endParaRPr>
          </a:p>
        </p:txBody>
      </p:sp>
      <p:sp>
        <p:nvSpPr>
          <p:cNvPr id="86" name="Google Shape;86;p16"/>
          <p:cNvSpPr txBox="1"/>
          <p:nvPr/>
        </p:nvSpPr>
        <p:spPr>
          <a:xfrm>
            <a:off x="404775" y="3953725"/>
            <a:ext cx="8114400" cy="492600"/>
          </a:xfrm>
          <a:prstGeom prst="rect">
            <a:avLst/>
          </a:prstGeom>
          <a:noFill/>
          <a:ln>
            <a:noFill/>
          </a:ln>
        </p:spPr>
        <p:txBody>
          <a:bodyPr anchorCtr="0" anchor="t" bIns="91425" lIns="91425" spcFirstLastPara="1" rIns="91425" wrap="square" tIns="91425">
            <a:spAutoFit/>
          </a:bodyPr>
          <a:lstStyle/>
          <a:p>
            <a:pPr indent="-355600" lvl="0" marL="457200" rtl="0" algn="l">
              <a:lnSpc>
                <a:spcPct val="115000"/>
              </a:lnSpc>
              <a:spcBef>
                <a:spcPts val="1200"/>
              </a:spcBef>
              <a:spcAft>
                <a:spcPts val="0"/>
              </a:spcAft>
              <a:buClr>
                <a:schemeClr val="dk1"/>
              </a:buClr>
              <a:buSzPts val="2000"/>
              <a:buChar char="●"/>
            </a:pPr>
            <a:r>
              <a:rPr lang="en" sz="2000">
                <a:solidFill>
                  <a:schemeClr val="dk1"/>
                </a:solidFill>
              </a:rPr>
              <a:t>Words eithe</a:t>
            </a:r>
            <a:r>
              <a:rPr lang="en" sz="2000">
                <a:solidFill>
                  <a:schemeClr val="dk1"/>
                </a:solidFill>
              </a:rPr>
              <a:t>r</a:t>
            </a:r>
            <a:r>
              <a:rPr lang="en" sz="2000">
                <a:solidFill>
                  <a:schemeClr val="dk1"/>
                </a:solidFill>
              </a:rPr>
              <a:t> carry the smoke of __________ or the stream of life.</a:t>
            </a:r>
            <a:endParaRPr sz="2000">
              <a:solidFill>
                <a:srgbClr val="0E0E0E"/>
              </a:solidFill>
            </a:endParaRPr>
          </a:p>
        </p:txBody>
      </p:sp>
      <p:sp>
        <p:nvSpPr>
          <p:cNvPr id="87" name="Google Shape;87;p16"/>
          <p:cNvSpPr txBox="1"/>
          <p:nvPr/>
        </p:nvSpPr>
        <p:spPr>
          <a:xfrm>
            <a:off x="4532100" y="3949325"/>
            <a:ext cx="1611300" cy="4002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rgbClr val="000000"/>
              </a:buClr>
              <a:buFont typeface="Arial"/>
              <a:buNone/>
            </a:pPr>
            <a:r>
              <a:rPr b="1" lang="en" sz="2000">
                <a:solidFill>
                  <a:schemeClr val="dk1"/>
                </a:solidFill>
              </a:rPr>
              <a:t>destruction </a:t>
            </a:r>
            <a:endParaRPr b="1" i="0" sz="2000" u="none" cap="none" strike="noStrike">
              <a:solidFill>
                <a:schemeClr val="dk1"/>
              </a:solidFill>
              <a:latin typeface="Arial"/>
              <a:ea typeface="Arial"/>
              <a:cs typeface="Arial"/>
              <a:sym typeface="Arial"/>
            </a:endParaRPr>
          </a:p>
        </p:txBody>
      </p:sp>
      <p:sp>
        <p:nvSpPr>
          <p:cNvPr id="88" name="Google Shape;88;p16"/>
          <p:cNvSpPr txBox="1"/>
          <p:nvPr/>
        </p:nvSpPr>
        <p:spPr>
          <a:xfrm>
            <a:off x="395174" y="2299083"/>
            <a:ext cx="7968000" cy="492600"/>
          </a:xfrm>
          <a:prstGeom prst="rect">
            <a:avLst/>
          </a:prstGeom>
          <a:noFill/>
          <a:ln>
            <a:noFill/>
          </a:ln>
        </p:spPr>
        <p:txBody>
          <a:bodyPr anchorCtr="0" anchor="t" bIns="91425" lIns="91425" spcFirstLastPara="1" rIns="91425" wrap="square" tIns="91425">
            <a:spAutoFit/>
          </a:bodyPr>
          <a:lstStyle/>
          <a:p>
            <a:pPr indent="-355600" lvl="0" marL="457200" rtl="0" algn="l">
              <a:lnSpc>
                <a:spcPct val="115000"/>
              </a:lnSpc>
              <a:spcBef>
                <a:spcPts val="1200"/>
              </a:spcBef>
              <a:spcAft>
                <a:spcPts val="0"/>
              </a:spcAft>
              <a:buClr>
                <a:schemeClr val="dk1"/>
              </a:buClr>
              <a:buSzPts val="2000"/>
              <a:buChar char="●"/>
            </a:pPr>
            <a:r>
              <a:rPr lang="en" sz="2000">
                <a:solidFill>
                  <a:schemeClr val="dk1"/>
                </a:solidFill>
              </a:rPr>
              <a:t>The tongue is small, but its __________ is massive.</a:t>
            </a:r>
            <a:endParaRPr sz="2000">
              <a:solidFill>
                <a:srgbClr val="0E0E0E"/>
              </a:solidFill>
            </a:endParaRPr>
          </a:p>
        </p:txBody>
      </p:sp>
      <p:sp>
        <p:nvSpPr>
          <p:cNvPr id="89" name="Google Shape;89;p16"/>
          <p:cNvSpPr txBox="1"/>
          <p:nvPr/>
        </p:nvSpPr>
        <p:spPr>
          <a:xfrm>
            <a:off x="3832852" y="1443458"/>
            <a:ext cx="1211700" cy="5850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rgbClr val="000000"/>
              </a:buClr>
              <a:buFont typeface="Arial"/>
              <a:buNone/>
            </a:pPr>
            <a:r>
              <a:rPr b="1" lang="en" sz="3200">
                <a:solidFill>
                  <a:schemeClr val="dk1"/>
                </a:solidFill>
              </a:rPr>
              <a:t>Fire</a:t>
            </a:r>
            <a:r>
              <a:rPr b="1" lang="en" sz="2000">
                <a:solidFill>
                  <a:schemeClr val="dk1"/>
                </a:solidFill>
              </a:rPr>
              <a:t> </a:t>
            </a:r>
            <a:endParaRPr b="1" i="0" sz="2000" u="none" cap="none" strike="noStrike">
              <a:solidFill>
                <a:schemeClr val="dk1"/>
              </a:solidFill>
              <a:latin typeface="Arial"/>
              <a:ea typeface="Arial"/>
              <a:cs typeface="Arial"/>
              <a:sym typeface="Arial"/>
            </a:endParaRPr>
          </a:p>
        </p:txBody>
      </p:sp>
      <p:sp>
        <p:nvSpPr>
          <p:cNvPr id="90" name="Google Shape;90;p16"/>
          <p:cNvSpPr txBox="1"/>
          <p:nvPr/>
        </p:nvSpPr>
        <p:spPr>
          <a:xfrm>
            <a:off x="10151" y="-206166"/>
            <a:ext cx="9144000" cy="1077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1" lang="en" sz="6400">
                <a:solidFill>
                  <a:srgbClr val="F3EDE0"/>
                </a:solidFill>
                <a:latin typeface="Cambria"/>
                <a:ea typeface="Cambria"/>
                <a:cs typeface="Cambria"/>
                <a:sym typeface="Cambria"/>
              </a:rPr>
              <a:t>Speak Life</a:t>
            </a:r>
            <a:endParaRPr b="1" i="0" sz="6400" u="none" cap="none" strike="noStrike">
              <a:solidFill>
                <a:srgbClr val="F3EDE0"/>
              </a:solidFill>
              <a:latin typeface="Cambria"/>
              <a:ea typeface="Cambria"/>
              <a:cs typeface="Cambria"/>
              <a:sym typeface="Cambria"/>
            </a:endParaRPr>
          </a:p>
        </p:txBody>
      </p:sp>
      <p:sp>
        <p:nvSpPr>
          <p:cNvPr id="91" name="Google Shape;91;p16"/>
          <p:cNvSpPr txBox="1"/>
          <p:nvPr/>
        </p:nvSpPr>
        <p:spPr>
          <a:xfrm>
            <a:off x="5737850" y="1443450"/>
            <a:ext cx="2028900" cy="5850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rgbClr val="000000"/>
              </a:buClr>
              <a:buFont typeface="Arial"/>
              <a:buNone/>
            </a:pPr>
            <a:r>
              <a:rPr b="1" lang="en" sz="3200">
                <a:solidFill>
                  <a:schemeClr val="dk1"/>
                </a:solidFill>
              </a:rPr>
              <a:t>Fountain</a:t>
            </a:r>
            <a:r>
              <a:rPr b="1" lang="en" sz="3200">
                <a:solidFill>
                  <a:schemeClr val="dk1"/>
                </a:solidFill>
              </a:rPr>
              <a:t> </a:t>
            </a:r>
            <a:endParaRPr b="1" i="0" sz="3200" u="none" cap="none" strike="noStrike">
              <a:solidFill>
                <a:schemeClr val="dk1"/>
              </a:solidFill>
              <a:latin typeface="Arial"/>
              <a:ea typeface="Arial"/>
              <a:cs typeface="Arial"/>
              <a:sym typeface="Arial"/>
            </a:endParaRPr>
          </a:p>
        </p:txBody>
      </p:sp>
      <p:sp>
        <p:nvSpPr>
          <p:cNvPr id="92" name="Google Shape;92;p16"/>
          <p:cNvSpPr txBox="1"/>
          <p:nvPr/>
        </p:nvSpPr>
        <p:spPr>
          <a:xfrm>
            <a:off x="4200136" y="2268411"/>
            <a:ext cx="1718100" cy="4002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rgbClr val="000000"/>
              </a:buClr>
              <a:buFont typeface="Arial"/>
              <a:buNone/>
            </a:pPr>
            <a:r>
              <a:rPr b="1" lang="en" sz="2000">
                <a:solidFill>
                  <a:schemeClr val="dk1"/>
                </a:solidFill>
              </a:rPr>
              <a:t>impact</a:t>
            </a:r>
            <a:r>
              <a:rPr b="1" lang="en" sz="2000">
                <a:solidFill>
                  <a:schemeClr val="dk1"/>
                </a:solidFill>
              </a:rPr>
              <a:t> </a:t>
            </a:r>
            <a:endParaRPr b="1" i="0" sz="20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7"/>
          <p:cNvSpPr/>
          <p:nvPr/>
        </p:nvSpPr>
        <p:spPr>
          <a:xfrm>
            <a:off x="352075" y="1049450"/>
            <a:ext cx="8226600" cy="3990300"/>
          </a:xfrm>
          <a:prstGeom prst="rect">
            <a:avLst/>
          </a:prstGeom>
          <a:solidFill>
            <a:srgbClr val="F3EDE0">
              <a:alpha val="76080"/>
            </a:srgbClr>
          </a:solidFill>
          <a:ln cap="flat" cmpd="sng" w="25400">
            <a:solidFill>
              <a:srgbClr val="08283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rgbClr val="FFFFFF"/>
              </a:solidFill>
              <a:highlight>
                <a:srgbClr val="F3EDE0"/>
              </a:highlight>
              <a:latin typeface="Arial"/>
              <a:ea typeface="Arial"/>
              <a:cs typeface="Arial"/>
              <a:sym typeface="Arial"/>
            </a:endParaRPr>
          </a:p>
        </p:txBody>
      </p:sp>
      <p:sp>
        <p:nvSpPr>
          <p:cNvPr id="98" name="Google Shape;98;p17"/>
          <p:cNvSpPr txBox="1"/>
          <p:nvPr/>
        </p:nvSpPr>
        <p:spPr>
          <a:xfrm>
            <a:off x="473025" y="2513842"/>
            <a:ext cx="8083500" cy="4617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1200"/>
              </a:spcBef>
              <a:spcAft>
                <a:spcPts val="0"/>
              </a:spcAft>
              <a:buClr>
                <a:schemeClr val="dk1"/>
              </a:buClr>
              <a:buSzPts val="1800"/>
              <a:buChar char="●"/>
            </a:pPr>
            <a:r>
              <a:rPr lang="en" sz="1800">
                <a:solidFill>
                  <a:schemeClr val="dk1"/>
                </a:solidFill>
              </a:rPr>
              <a:t>Humans can tame wild animals, but we struggle to tame the _________.</a:t>
            </a:r>
            <a:endParaRPr sz="1800">
              <a:solidFill>
                <a:srgbClr val="0E0E0E"/>
              </a:solidFill>
            </a:endParaRPr>
          </a:p>
        </p:txBody>
      </p:sp>
      <p:sp>
        <p:nvSpPr>
          <p:cNvPr id="99" name="Google Shape;99;p17"/>
          <p:cNvSpPr txBox="1"/>
          <p:nvPr/>
        </p:nvSpPr>
        <p:spPr>
          <a:xfrm>
            <a:off x="470625" y="1745850"/>
            <a:ext cx="8011200" cy="4926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1400"/>
              </a:spcBef>
              <a:spcAft>
                <a:spcPts val="400"/>
              </a:spcAft>
              <a:buNone/>
            </a:pPr>
            <a:r>
              <a:rPr b="1" i="1" lang="en" sz="2600">
                <a:solidFill>
                  <a:schemeClr val="dk1"/>
                </a:solidFill>
                <a:latin typeface="Calibri"/>
                <a:ea typeface="Calibri"/>
                <a:cs typeface="Calibri"/>
                <a:sym typeface="Calibri"/>
              </a:rPr>
              <a:t>2. </a:t>
            </a:r>
            <a:r>
              <a:rPr b="1" lang="en" sz="2600">
                <a:solidFill>
                  <a:schemeClr val="dk1"/>
                </a:solidFill>
              </a:rPr>
              <a:t>The Tongue Is Tamed by _______, Not Emotion.</a:t>
            </a:r>
            <a:endParaRPr b="1" i="1" sz="2600">
              <a:solidFill>
                <a:schemeClr val="dk1"/>
              </a:solidFill>
            </a:endParaRPr>
          </a:p>
        </p:txBody>
      </p:sp>
      <p:sp>
        <p:nvSpPr>
          <p:cNvPr id="100" name="Google Shape;100;p17"/>
          <p:cNvSpPr txBox="1"/>
          <p:nvPr/>
        </p:nvSpPr>
        <p:spPr>
          <a:xfrm>
            <a:off x="473025" y="3287250"/>
            <a:ext cx="8011200" cy="4617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1200"/>
              </a:spcBef>
              <a:spcAft>
                <a:spcPts val="0"/>
              </a:spcAft>
              <a:buClr>
                <a:schemeClr val="dk1"/>
              </a:buClr>
              <a:buSzPts val="1800"/>
              <a:buChar char="●"/>
            </a:pPr>
            <a:r>
              <a:rPr lang="en" sz="1800">
                <a:solidFill>
                  <a:schemeClr val="dk1"/>
                </a:solidFill>
              </a:rPr>
              <a:t>Emotions are real, but they shouldn’t be our __________. </a:t>
            </a:r>
            <a:endParaRPr sz="1800">
              <a:solidFill>
                <a:srgbClr val="0E0E0E"/>
              </a:solidFill>
            </a:endParaRPr>
          </a:p>
        </p:txBody>
      </p:sp>
      <p:sp>
        <p:nvSpPr>
          <p:cNvPr id="101" name="Google Shape;101;p17"/>
          <p:cNvSpPr txBox="1"/>
          <p:nvPr/>
        </p:nvSpPr>
        <p:spPr>
          <a:xfrm>
            <a:off x="5618700" y="3248550"/>
            <a:ext cx="1818900" cy="4002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rgbClr val="000000"/>
              </a:buClr>
              <a:buFont typeface="Arial"/>
              <a:buNone/>
            </a:pPr>
            <a:r>
              <a:rPr b="1" lang="en" sz="2000">
                <a:solidFill>
                  <a:schemeClr val="dk1"/>
                </a:solidFill>
              </a:rPr>
              <a:t>ruler</a:t>
            </a:r>
            <a:endParaRPr b="1" i="0" sz="2000" u="none" cap="none" strike="noStrike">
              <a:solidFill>
                <a:schemeClr val="dk1"/>
              </a:solidFill>
              <a:latin typeface="Arial"/>
              <a:ea typeface="Arial"/>
              <a:cs typeface="Arial"/>
              <a:sym typeface="Arial"/>
            </a:endParaRPr>
          </a:p>
        </p:txBody>
      </p:sp>
      <p:sp>
        <p:nvSpPr>
          <p:cNvPr id="102" name="Google Shape;102;p17"/>
          <p:cNvSpPr txBox="1"/>
          <p:nvPr/>
        </p:nvSpPr>
        <p:spPr>
          <a:xfrm>
            <a:off x="473025" y="4126375"/>
            <a:ext cx="8011200" cy="4617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1200"/>
              </a:spcBef>
              <a:spcAft>
                <a:spcPts val="0"/>
              </a:spcAft>
              <a:buClr>
                <a:schemeClr val="dk1"/>
              </a:buClr>
              <a:buSzPts val="1800"/>
              <a:buChar char="●"/>
            </a:pPr>
            <a:r>
              <a:rPr lang="en" sz="1800">
                <a:solidFill>
                  <a:schemeClr val="dk1"/>
                </a:solidFill>
              </a:rPr>
              <a:t>The tongue is restrained when the _______ of God controls the heart.</a:t>
            </a:r>
            <a:endParaRPr sz="1800">
              <a:solidFill>
                <a:srgbClr val="0E0E0E"/>
              </a:solidFill>
            </a:endParaRPr>
          </a:p>
        </p:txBody>
      </p:sp>
      <p:sp>
        <p:nvSpPr>
          <p:cNvPr id="103" name="Google Shape;103;p17"/>
          <p:cNvSpPr txBox="1"/>
          <p:nvPr/>
        </p:nvSpPr>
        <p:spPr>
          <a:xfrm>
            <a:off x="4585579" y="4111925"/>
            <a:ext cx="860700" cy="4002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rgbClr val="000000"/>
              </a:buClr>
              <a:buFont typeface="Arial"/>
              <a:buNone/>
            </a:pPr>
            <a:r>
              <a:rPr b="1" lang="en" sz="2000">
                <a:solidFill>
                  <a:schemeClr val="dk1"/>
                </a:solidFill>
              </a:rPr>
              <a:t>Word</a:t>
            </a:r>
            <a:endParaRPr b="1" i="0" sz="2000" u="none" cap="none" strike="noStrike">
              <a:solidFill>
                <a:schemeClr val="dk1"/>
              </a:solidFill>
              <a:latin typeface="Arial"/>
              <a:ea typeface="Arial"/>
              <a:cs typeface="Arial"/>
              <a:sym typeface="Arial"/>
            </a:endParaRPr>
          </a:p>
        </p:txBody>
      </p:sp>
      <p:sp>
        <p:nvSpPr>
          <p:cNvPr id="104" name="Google Shape;104;p17"/>
          <p:cNvSpPr txBox="1"/>
          <p:nvPr/>
        </p:nvSpPr>
        <p:spPr>
          <a:xfrm>
            <a:off x="7082184" y="2484756"/>
            <a:ext cx="1707600" cy="4002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rgbClr val="000000"/>
              </a:buClr>
              <a:buFont typeface="Arial"/>
              <a:buNone/>
            </a:pPr>
            <a:r>
              <a:rPr b="1" lang="en" sz="2000">
                <a:solidFill>
                  <a:schemeClr val="dk1"/>
                </a:solidFill>
              </a:rPr>
              <a:t>tongue</a:t>
            </a:r>
            <a:endParaRPr b="1" i="0" sz="2000" u="none" cap="none" strike="noStrike">
              <a:solidFill>
                <a:schemeClr val="dk1"/>
              </a:solidFill>
              <a:latin typeface="Arial"/>
              <a:ea typeface="Arial"/>
              <a:cs typeface="Arial"/>
              <a:sym typeface="Arial"/>
            </a:endParaRPr>
          </a:p>
        </p:txBody>
      </p:sp>
      <p:sp>
        <p:nvSpPr>
          <p:cNvPr id="105" name="Google Shape;105;p17"/>
          <p:cNvSpPr txBox="1"/>
          <p:nvPr/>
        </p:nvSpPr>
        <p:spPr>
          <a:xfrm>
            <a:off x="10151" y="-206166"/>
            <a:ext cx="9144000" cy="1077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1" lang="en" sz="6400">
                <a:solidFill>
                  <a:srgbClr val="F3EDE0"/>
                </a:solidFill>
                <a:latin typeface="Cambria"/>
                <a:ea typeface="Cambria"/>
                <a:cs typeface="Cambria"/>
                <a:sym typeface="Cambria"/>
              </a:rPr>
              <a:t>Speak Life</a:t>
            </a:r>
            <a:endParaRPr b="1" i="0" sz="6400" u="none" cap="none" strike="noStrike">
              <a:solidFill>
                <a:srgbClr val="F3EDE0"/>
              </a:solidFill>
              <a:latin typeface="Cambria"/>
              <a:ea typeface="Cambria"/>
              <a:cs typeface="Cambria"/>
              <a:sym typeface="Cambria"/>
            </a:endParaRPr>
          </a:p>
        </p:txBody>
      </p:sp>
      <p:sp>
        <p:nvSpPr>
          <p:cNvPr id="106" name="Google Shape;106;p17"/>
          <p:cNvSpPr txBox="1"/>
          <p:nvPr/>
        </p:nvSpPr>
        <p:spPr>
          <a:xfrm>
            <a:off x="338609" y="1049450"/>
            <a:ext cx="4997100" cy="492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b="1" i="1" lang="en" sz="2000">
                <a:solidFill>
                  <a:schemeClr val="dk1"/>
                </a:solidFill>
              </a:rPr>
              <a:t>Watch Your Mouth</a:t>
            </a:r>
            <a:endParaRPr b="1">
              <a:solidFill>
                <a:schemeClr val="dk1"/>
              </a:solidFill>
            </a:endParaRPr>
          </a:p>
        </p:txBody>
      </p:sp>
      <p:sp>
        <p:nvSpPr>
          <p:cNvPr id="107" name="Google Shape;107;p17"/>
          <p:cNvSpPr txBox="1"/>
          <p:nvPr/>
        </p:nvSpPr>
        <p:spPr>
          <a:xfrm>
            <a:off x="6679075" y="1049450"/>
            <a:ext cx="1894200" cy="492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b="1" lang="en" sz="2000">
                <a:solidFill>
                  <a:schemeClr val="dk1"/>
                </a:solidFill>
                <a:latin typeface="Calibri"/>
                <a:ea typeface="Calibri"/>
                <a:cs typeface="Calibri"/>
                <a:sym typeface="Calibri"/>
              </a:rPr>
              <a:t>James 3: 5-10</a:t>
            </a:r>
            <a:endParaRPr b="1" sz="2000">
              <a:solidFill>
                <a:schemeClr val="dk1"/>
              </a:solidFill>
              <a:latin typeface="Calibri"/>
              <a:ea typeface="Calibri"/>
              <a:cs typeface="Calibri"/>
              <a:sym typeface="Calibri"/>
            </a:endParaRPr>
          </a:p>
        </p:txBody>
      </p:sp>
      <p:sp>
        <p:nvSpPr>
          <p:cNvPr id="108" name="Google Shape;108;p17"/>
          <p:cNvSpPr txBox="1"/>
          <p:nvPr/>
        </p:nvSpPr>
        <p:spPr>
          <a:xfrm>
            <a:off x="4796176" y="1646550"/>
            <a:ext cx="1489200" cy="5541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rgbClr val="000000"/>
              </a:buClr>
              <a:buFont typeface="Arial"/>
              <a:buNone/>
            </a:pPr>
            <a:r>
              <a:rPr b="1" lang="en" sz="3000">
                <a:solidFill>
                  <a:schemeClr val="dk1"/>
                </a:solidFill>
              </a:rPr>
              <a:t>Truth</a:t>
            </a:r>
            <a:endParaRPr b="1" i="0" sz="30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8"/>
          <p:cNvSpPr/>
          <p:nvPr/>
        </p:nvSpPr>
        <p:spPr>
          <a:xfrm>
            <a:off x="326025" y="1049450"/>
            <a:ext cx="8226600" cy="3999300"/>
          </a:xfrm>
          <a:prstGeom prst="rect">
            <a:avLst/>
          </a:prstGeom>
          <a:solidFill>
            <a:srgbClr val="F3EDE0">
              <a:alpha val="76080"/>
            </a:srgbClr>
          </a:solidFill>
          <a:ln cap="flat" cmpd="sng" w="25400">
            <a:solidFill>
              <a:srgbClr val="08283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14" name="Google Shape;114;p18"/>
          <p:cNvSpPr txBox="1"/>
          <p:nvPr/>
        </p:nvSpPr>
        <p:spPr>
          <a:xfrm>
            <a:off x="113825" y="2482400"/>
            <a:ext cx="7836900" cy="780300"/>
          </a:xfrm>
          <a:prstGeom prst="rect">
            <a:avLst/>
          </a:prstGeom>
          <a:noFill/>
          <a:ln>
            <a:noFill/>
          </a:ln>
        </p:spPr>
        <p:txBody>
          <a:bodyPr anchorCtr="0" anchor="t" bIns="91425" lIns="91425" spcFirstLastPara="1" rIns="91425" wrap="square" tIns="91425">
            <a:spAutoFit/>
          </a:bodyPr>
          <a:lstStyle/>
          <a:p>
            <a:pPr indent="-342900" lvl="0" marL="914400" rtl="0" algn="l">
              <a:lnSpc>
                <a:spcPct val="115000"/>
              </a:lnSpc>
              <a:spcBef>
                <a:spcPts val="1200"/>
              </a:spcBef>
              <a:spcAft>
                <a:spcPts val="0"/>
              </a:spcAft>
              <a:buClr>
                <a:schemeClr val="dk1"/>
              </a:buClr>
              <a:buSzPts val="1800"/>
              <a:buChar char="●"/>
            </a:pPr>
            <a:r>
              <a:rPr lang="en" sz="1800">
                <a:solidFill>
                  <a:schemeClr val="dk1"/>
                </a:solidFill>
              </a:rPr>
              <a:t>We bless God and curse people made in His _______</a:t>
            </a:r>
            <a:r>
              <a:rPr lang="en" sz="1800">
                <a:solidFill>
                  <a:schemeClr val="dk1"/>
                </a:solidFill>
              </a:rPr>
              <a:t>_</a:t>
            </a:r>
            <a:r>
              <a:rPr lang="en" sz="1800">
                <a:solidFill>
                  <a:schemeClr val="dk1"/>
                </a:solidFill>
              </a:rPr>
              <a:t> —it shouldn’t be this way. </a:t>
            </a:r>
            <a:endParaRPr sz="1800">
              <a:solidFill>
                <a:srgbClr val="0E0E0E"/>
              </a:solidFill>
            </a:endParaRPr>
          </a:p>
        </p:txBody>
      </p:sp>
      <p:sp>
        <p:nvSpPr>
          <p:cNvPr id="115" name="Google Shape;115;p18"/>
          <p:cNvSpPr txBox="1"/>
          <p:nvPr/>
        </p:nvSpPr>
        <p:spPr>
          <a:xfrm>
            <a:off x="110000" y="1669650"/>
            <a:ext cx="8602800" cy="538800"/>
          </a:xfrm>
          <a:prstGeom prst="rect">
            <a:avLst/>
          </a:prstGeom>
          <a:noFill/>
          <a:ln>
            <a:noFill/>
          </a:ln>
        </p:spPr>
        <p:txBody>
          <a:bodyPr anchorCtr="0" anchor="t" bIns="45700" lIns="91425" spcFirstLastPara="1" rIns="91425" wrap="square" tIns="45700">
            <a:spAutoFit/>
          </a:bodyPr>
          <a:lstStyle/>
          <a:p>
            <a:pPr indent="0" lvl="0" marL="457200" rtl="0" algn="l">
              <a:lnSpc>
                <a:spcPct val="115000"/>
              </a:lnSpc>
              <a:spcBef>
                <a:spcPts val="1000"/>
              </a:spcBef>
              <a:spcAft>
                <a:spcPts val="0"/>
              </a:spcAft>
              <a:buNone/>
            </a:pPr>
            <a:r>
              <a:rPr b="1" i="1" lang="en" sz="2900">
                <a:solidFill>
                  <a:schemeClr val="dk1"/>
                </a:solidFill>
                <a:latin typeface="Calibri"/>
                <a:ea typeface="Calibri"/>
                <a:cs typeface="Calibri"/>
                <a:sym typeface="Calibri"/>
              </a:rPr>
              <a:t>3. </a:t>
            </a:r>
            <a:r>
              <a:rPr b="1" lang="en" sz="2900">
                <a:solidFill>
                  <a:schemeClr val="dk1"/>
                </a:solidFill>
              </a:rPr>
              <a:t>_______ Talk Destroys  __________</a:t>
            </a:r>
            <a:endParaRPr b="1" i="1" sz="2900">
              <a:solidFill>
                <a:schemeClr val="dk1"/>
              </a:solidFill>
            </a:endParaRPr>
          </a:p>
        </p:txBody>
      </p:sp>
      <p:sp>
        <p:nvSpPr>
          <p:cNvPr id="116" name="Google Shape;116;p18"/>
          <p:cNvSpPr txBox="1"/>
          <p:nvPr/>
        </p:nvSpPr>
        <p:spPr>
          <a:xfrm>
            <a:off x="5724425" y="2473408"/>
            <a:ext cx="1569300" cy="4002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rgbClr val="000000"/>
              </a:buClr>
              <a:buFont typeface="Arial"/>
              <a:buNone/>
            </a:pPr>
            <a:r>
              <a:rPr b="1" lang="en" sz="2000">
                <a:solidFill>
                  <a:schemeClr val="dk1"/>
                </a:solidFill>
              </a:rPr>
              <a:t>image</a:t>
            </a:r>
            <a:endParaRPr b="1" i="0" sz="2000" u="none" cap="none" strike="noStrike">
              <a:solidFill>
                <a:schemeClr val="dk1"/>
              </a:solidFill>
              <a:latin typeface="Arial"/>
              <a:ea typeface="Arial"/>
              <a:cs typeface="Arial"/>
              <a:sym typeface="Arial"/>
            </a:endParaRPr>
          </a:p>
        </p:txBody>
      </p:sp>
      <p:sp>
        <p:nvSpPr>
          <p:cNvPr id="117" name="Google Shape;117;p18"/>
          <p:cNvSpPr txBox="1"/>
          <p:nvPr/>
        </p:nvSpPr>
        <p:spPr>
          <a:xfrm>
            <a:off x="549225" y="3339800"/>
            <a:ext cx="8011200" cy="4617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1200"/>
              </a:spcBef>
              <a:spcAft>
                <a:spcPts val="0"/>
              </a:spcAft>
              <a:buClr>
                <a:schemeClr val="dk1"/>
              </a:buClr>
              <a:buSzPts val="1800"/>
              <a:buChar char="●"/>
            </a:pPr>
            <a:r>
              <a:rPr lang="en" sz="1800">
                <a:solidFill>
                  <a:schemeClr val="dk1"/>
                </a:solidFill>
              </a:rPr>
              <a:t>A forked tongue reveals a ________</a:t>
            </a:r>
            <a:r>
              <a:rPr lang="en" sz="1800">
                <a:solidFill>
                  <a:schemeClr val="dk1"/>
                </a:solidFill>
              </a:rPr>
              <a:t>__</a:t>
            </a:r>
            <a:r>
              <a:rPr lang="en" sz="1800">
                <a:solidFill>
                  <a:schemeClr val="dk1"/>
                </a:solidFill>
              </a:rPr>
              <a:t>__ heart.</a:t>
            </a:r>
            <a:endParaRPr sz="1800">
              <a:solidFill>
                <a:srgbClr val="0E0E0E"/>
              </a:solidFill>
            </a:endParaRPr>
          </a:p>
        </p:txBody>
      </p:sp>
      <p:sp>
        <p:nvSpPr>
          <p:cNvPr id="118" name="Google Shape;118;p18"/>
          <p:cNvSpPr txBox="1"/>
          <p:nvPr/>
        </p:nvSpPr>
        <p:spPr>
          <a:xfrm>
            <a:off x="3859656" y="3302625"/>
            <a:ext cx="1569300" cy="4002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rgbClr val="000000"/>
              </a:buClr>
              <a:buFont typeface="Arial"/>
              <a:buNone/>
            </a:pPr>
            <a:r>
              <a:rPr b="1" lang="en" sz="2000">
                <a:solidFill>
                  <a:schemeClr val="dk1"/>
                </a:solidFill>
              </a:rPr>
              <a:t>fractured</a:t>
            </a:r>
            <a:endParaRPr b="1" i="0" sz="2000" u="none" cap="none" strike="noStrike">
              <a:solidFill>
                <a:schemeClr val="dk1"/>
              </a:solidFill>
              <a:latin typeface="Arial"/>
              <a:ea typeface="Arial"/>
              <a:cs typeface="Arial"/>
              <a:sym typeface="Arial"/>
            </a:endParaRPr>
          </a:p>
        </p:txBody>
      </p:sp>
      <p:sp>
        <p:nvSpPr>
          <p:cNvPr id="119" name="Google Shape;119;p18"/>
          <p:cNvSpPr txBox="1"/>
          <p:nvPr/>
        </p:nvSpPr>
        <p:spPr>
          <a:xfrm>
            <a:off x="549225" y="4100950"/>
            <a:ext cx="7943100" cy="4617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1200"/>
              </a:spcBef>
              <a:spcAft>
                <a:spcPts val="0"/>
              </a:spcAft>
              <a:buClr>
                <a:schemeClr val="dk1"/>
              </a:buClr>
              <a:buSzPts val="1800"/>
              <a:buChar char="●"/>
            </a:pPr>
            <a:r>
              <a:rPr lang="en" sz="1800">
                <a:solidFill>
                  <a:schemeClr val="dk1"/>
                </a:solidFill>
              </a:rPr>
              <a:t>________</a:t>
            </a:r>
            <a:r>
              <a:rPr lang="en" sz="1800">
                <a:solidFill>
                  <a:schemeClr val="dk1"/>
                </a:solidFill>
              </a:rPr>
              <a:t>__</a:t>
            </a:r>
            <a:r>
              <a:rPr lang="en" sz="1800">
                <a:solidFill>
                  <a:schemeClr val="dk1"/>
                </a:solidFill>
              </a:rPr>
              <a:t>__ words reflect a surrendered life. </a:t>
            </a:r>
            <a:endParaRPr sz="1800">
              <a:solidFill>
                <a:srgbClr val="0E0E0E"/>
              </a:solidFill>
            </a:endParaRPr>
          </a:p>
        </p:txBody>
      </p:sp>
      <p:sp>
        <p:nvSpPr>
          <p:cNvPr id="120" name="Google Shape;120;p18"/>
          <p:cNvSpPr txBox="1"/>
          <p:nvPr/>
        </p:nvSpPr>
        <p:spPr>
          <a:xfrm>
            <a:off x="1050355" y="4058691"/>
            <a:ext cx="1725600" cy="4002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rgbClr val="000000"/>
              </a:buClr>
              <a:buFont typeface="Arial"/>
              <a:buNone/>
            </a:pPr>
            <a:r>
              <a:rPr b="1" lang="en" sz="2000">
                <a:solidFill>
                  <a:schemeClr val="dk1"/>
                </a:solidFill>
              </a:rPr>
              <a:t>Consistent</a:t>
            </a:r>
            <a:endParaRPr b="1" i="0" sz="2000" u="none" cap="none" strike="noStrike">
              <a:solidFill>
                <a:schemeClr val="dk1"/>
              </a:solidFill>
              <a:latin typeface="Arial"/>
              <a:ea typeface="Arial"/>
              <a:cs typeface="Arial"/>
              <a:sym typeface="Arial"/>
            </a:endParaRPr>
          </a:p>
        </p:txBody>
      </p:sp>
      <p:sp>
        <p:nvSpPr>
          <p:cNvPr id="121" name="Google Shape;121;p18"/>
          <p:cNvSpPr txBox="1"/>
          <p:nvPr/>
        </p:nvSpPr>
        <p:spPr>
          <a:xfrm>
            <a:off x="10151" y="-206166"/>
            <a:ext cx="9144000" cy="1077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1" lang="en" sz="6400">
                <a:solidFill>
                  <a:srgbClr val="F3EDE0"/>
                </a:solidFill>
                <a:latin typeface="Cambria"/>
                <a:ea typeface="Cambria"/>
                <a:cs typeface="Cambria"/>
                <a:sym typeface="Cambria"/>
              </a:rPr>
              <a:t>Speak Life</a:t>
            </a:r>
            <a:endParaRPr b="1" i="0" sz="6400" u="none" cap="none" strike="noStrike">
              <a:solidFill>
                <a:srgbClr val="F3EDE0"/>
              </a:solidFill>
              <a:latin typeface="Cambria"/>
              <a:ea typeface="Cambria"/>
              <a:cs typeface="Cambria"/>
              <a:sym typeface="Cambria"/>
            </a:endParaRPr>
          </a:p>
        </p:txBody>
      </p:sp>
      <p:sp>
        <p:nvSpPr>
          <p:cNvPr id="122" name="Google Shape;122;p18"/>
          <p:cNvSpPr txBox="1"/>
          <p:nvPr/>
        </p:nvSpPr>
        <p:spPr>
          <a:xfrm>
            <a:off x="338609" y="1049450"/>
            <a:ext cx="4997100" cy="492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b="1" i="1" lang="en" sz="2000">
                <a:solidFill>
                  <a:schemeClr val="dk1"/>
                </a:solidFill>
              </a:rPr>
              <a:t>Watch Your Mouth</a:t>
            </a:r>
            <a:endParaRPr b="1">
              <a:solidFill>
                <a:schemeClr val="dk1"/>
              </a:solidFill>
            </a:endParaRPr>
          </a:p>
        </p:txBody>
      </p:sp>
      <p:sp>
        <p:nvSpPr>
          <p:cNvPr id="123" name="Google Shape;123;p18"/>
          <p:cNvSpPr txBox="1"/>
          <p:nvPr/>
        </p:nvSpPr>
        <p:spPr>
          <a:xfrm>
            <a:off x="6679075" y="1049450"/>
            <a:ext cx="1894200" cy="492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b="1" lang="en" sz="2000">
                <a:solidFill>
                  <a:schemeClr val="dk1"/>
                </a:solidFill>
                <a:latin typeface="Calibri"/>
                <a:ea typeface="Calibri"/>
                <a:cs typeface="Calibri"/>
                <a:sym typeface="Calibri"/>
              </a:rPr>
              <a:t>James 3: 5-10</a:t>
            </a:r>
            <a:endParaRPr b="1" sz="2000">
              <a:solidFill>
                <a:schemeClr val="dk1"/>
              </a:solidFill>
              <a:latin typeface="Calibri"/>
              <a:ea typeface="Calibri"/>
              <a:cs typeface="Calibri"/>
              <a:sym typeface="Calibri"/>
            </a:endParaRPr>
          </a:p>
        </p:txBody>
      </p:sp>
      <p:sp>
        <p:nvSpPr>
          <p:cNvPr id="124" name="Google Shape;124;p18"/>
          <p:cNvSpPr txBox="1"/>
          <p:nvPr/>
        </p:nvSpPr>
        <p:spPr>
          <a:xfrm>
            <a:off x="5211175" y="1626225"/>
            <a:ext cx="2158800" cy="5232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0"/>
              </a:spcBef>
              <a:spcAft>
                <a:spcPts val="0"/>
              </a:spcAft>
              <a:buClr>
                <a:schemeClr val="dk1"/>
              </a:buClr>
              <a:buSzPts val="1100"/>
              <a:buFont typeface="Arial"/>
              <a:buNone/>
            </a:pPr>
            <a:r>
              <a:rPr b="1" lang="en" sz="2800">
                <a:solidFill>
                  <a:schemeClr val="dk1"/>
                </a:solidFill>
              </a:rPr>
              <a:t>Credibility</a:t>
            </a:r>
            <a:endParaRPr b="1" i="0" sz="2800" u="none" cap="none" strike="noStrike">
              <a:solidFill>
                <a:schemeClr val="dk1"/>
              </a:solidFill>
              <a:latin typeface="Arial"/>
              <a:ea typeface="Arial"/>
              <a:cs typeface="Arial"/>
              <a:sym typeface="Arial"/>
            </a:endParaRPr>
          </a:p>
        </p:txBody>
      </p:sp>
      <p:sp>
        <p:nvSpPr>
          <p:cNvPr id="125" name="Google Shape;125;p18"/>
          <p:cNvSpPr txBox="1"/>
          <p:nvPr/>
        </p:nvSpPr>
        <p:spPr>
          <a:xfrm>
            <a:off x="1076225" y="1626216"/>
            <a:ext cx="1569300" cy="5232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rgbClr val="000000"/>
              </a:buClr>
              <a:buFont typeface="Arial"/>
              <a:buNone/>
            </a:pPr>
            <a:r>
              <a:rPr b="1" lang="en" sz="2800">
                <a:solidFill>
                  <a:schemeClr val="dk1"/>
                </a:solidFill>
              </a:rPr>
              <a:t>Double</a:t>
            </a:r>
            <a:endParaRPr b="1" i="0" sz="28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19"/>
          <p:cNvSpPr/>
          <p:nvPr/>
        </p:nvSpPr>
        <p:spPr>
          <a:xfrm>
            <a:off x="326025" y="1049450"/>
            <a:ext cx="8226600" cy="3990300"/>
          </a:xfrm>
          <a:prstGeom prst="rect">
            <a:avLst/>
          </a:prstGeom>
          <a:solidFill>
            <a:srgbClr val="F3EDE0">
              <a:alpha val="76080"/>
            </a:srgbClr>
          </a:solidFill>
          <a:ln cap="flat" cmpd="sng" w="25400">
            <a:solidFill>
              <a:srgbClr val="08283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31" name="Google Shape;131;p19"/>
          <p:cNvSpPr txBox="1"/>
          <p:nvPr/>
        </p:nvSpPr>
        <p:spPr>
          <a:xfrm>
            <a:off x="326025" y="1506642"/>
            <a:ext cx="8226600" cy="10314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SzPts val="7200"/>
              <a:buNone/>
            </a:pPr>
            <a:r>
              <a:rPr b="1" lang="en" sz="6100">
                <a:solidFill>
                  <a:schemeClr val="dk1"/>
                </a:solidFill>
              </a:rPr>
              <a:t>Weekly Challenge</a:t>
            </a:r>
            <a:endParaRPr sz="2100">
              <a:solidFill>
                <a:schemeClr val="dk1"/>
              </a:solidFill>
            </a:endParaRPr>
          </a:p>
        </p:txBody>
      </p:sp>
      <p:sp>
        <p:nvSpPr>
          <p:cNvPr id="132" name="Google Shape;132;p19"/>
          <p:cNvSpPr txBox="1"/>
          <p:nvPr/>
        </p:nvSpPr>
        <p:spPr>
          <a:xfrm>
            <a:off x="478425" y="2523850"/>
            <a:ext cx="7972200" cy="2373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b="1" lang="en" sz="1800">
                <a:solidFill>
                  <a:schemeClr val="dk1"/>
                </a:solidFill>
              </a:rPr>
              <a:t>Reflect:</a:t>
            </a:r>
            <a:r>
              <a:rPr lang="en" sz="1800">
                <a:solidFill>
                  <a:schemeClr val="dk1"/>
                </a:solidFill>
              </a:rPr>
              <a:t> What patterns of speech reveal my need for growth in Christ?</a:t>
            </a:r>
            <a:endParaRPr sz="18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8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sz="1800">
                <a:solidFill>
                  <a:schemeClr val="dk1"/>
                </a:solidFill>
              </a:rPr>
              <a:t>Act:</a:t>
            </a:r>
            <a:r>
              <a:rPr lang="en" sz="1800">
                <a:solidFill>
                  <a:schemeClr val="dk1"/>
                </a:solidFill>
              </a:rPr>
              <a:t> Identify one situation this week where you’ll intentionally choose words that build instead of burn.</a:t>
            </a:r>
            <a:endParaRPr sz="18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800">
              <a:solidFill>
                <a:schemeClr val="dk1"/>
              </a:solidFill>
            </a:endParaRPr>
          </a:p>
          <a:p>
            <a:pPr indent="0" lvl="0" marL="0" rtl="0" algn="l">
              <a:lnSpc>
                <a:spcPct val="115000"/>
              </a:lnSpc>
              <a:spcBef>
                <a:spcPts val="0"/>
              </a:spcBef>
              <a:spcAft>
                <a:spcPts val="0"/>
              </a:spcAft>
              <a:buNone/>
            </a:pPr>
            <a:r>
              <a:rPr b="1" lang="en" sz="1800">
                <a:solidFill>
                  <a:schemeClr val="dk1"/>
                </a:solidFill>
              </a:rPr>
              <a:t>Pray:</a:t>
            </a:r>
            <a:r>
              <a:rPr lang="en" sz="1800">
                <a:solidFill>
                  <a:schemeClr val="dk1"/>
                </a:solidFill>
              </a:rPr>
              <a:t> “God, train my tongue to speak with grace. Help me pause before I speak and choose words that honor You and reflect maturity.”</a:t>
            </a:r>
            <a:endParaRPr b="1" sz="2500">
              <a:solidFill>
                <a:schemeClr val="dk1"/>
              </a:solidFill>
            </a:endParaRPr>
          </a:p>
        </p:txBody>
      </p:sp>
      <p:sp>
        <p:nvSpPr>
          <p:cNvPr id="133" name="Google Shape;133;p19"/>
          <p:cNvSpPr txBox="1"/>
          <p:nvPr/>
        </p:nvSpPr>
        <p:spPr>
          <a:xfrm>
            <a:off x="10151" y="-206166"/>
            <a:ext cx="9144000" cy="1077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1" lang="en" sz="6400">
                <a:solidFill>
                  <a:srgbClr val="F3EDE0"/>
                </a:solidFill>
                <a:latin typeface="Cambria"/>
                <a:ea typeface="Cambria"/>
                <a:cs typeface="Cambria"/>
                <a:sym typeface="Cambria"/>
              </a:rPr>
              <a:t>Speak Life</a:t>
            </a:r>
            <a:endParaRPr b="1" i="0" sz="6400" u="none" cap="none" strike="noStrike">
              <a:solidFill>
                <a:srgbClr val="F3EDE0"/>
              </a:solidFill>
              <a:latin typeface="Cambria"/>
              <a:ea typeface="Cambria"/>
              <a:cs typeface="Cambria"/>
              <a:sym typeface="Cambria"/>
            </a:endParaRPr>
          </a:p>
        </p:txBody>
      </p:sp>
      <p:sp>
        <p:nvSpPr>
          <p:cNvPr id="134" name="Google Shape;134;p19"/>
          <p:cNvSpPr txBox="1"/>
          <p:nvPr/>
        </p:nvSpPr>
        <p:spPr>
          <a:xfrm>
            <a:off x="338609" y="1049450"/>
            <a:ext cx="4997100" cy="492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b="1" i="1" lang="en" sz="2000">
                <a:solidFill>
                  <a:schemeClr val="dk1"/>
                </a:solidFill>
              </a:rPr>
              <a:t>Watch Your Mouth</a:t>
            </a:r>
            <a:endParaRPr b="1">
              <a:solidFill>
                <a:schemeClr val="dk1"/>
              </a:solidFill>
            </a:endParaRPr>
          </a:p>
        </p:txBody>
      </p:sp>
      <p:sp>
        <p:nvSpPr>
          <p:cNvPr id="135" name="Google Shape;135;p19"/>
          <p:cNvSpPr txBox="1"/>
          <p:nvPr/>
        </p:nvSpPr>
        <p:spPr>
          <a:xfrm>
            <a:off x="6679075" y="1049450"/>
            <a:ext cx="1894200" cy="492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b="1" lang="en" sz="2000">
                <a:solidFill>
                  <a:schemeClr val="dk1"/>
                </a:solidFill>
                <a:latin typeface="Calibri"/>
                <a:ea typeface="Calibri"/>
                <a:cs typeface="Calibri"/>
                <a:sym typeface="Calibri"/>
              </a:rPr>
              <a:t>James 3: 5-10</a:t>
            </a:r>
            <a:endParaRPr b="1" sz="20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