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Mono SemiBold"/>
      <p:regular r:id="rId13"/>
      <p:bold r:id="rId14"/>
      <p:italic r:id="rId15"/>
      <p:boldItalic r:id="rId16"/>
    </p:embeddedFont>
    <p:embeddedFont>
      <p:font typeface="Roboto Mon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MonoSemiBold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MonoSemiBold-italic.fntdata"/><Relationship Id="rId14" Type="http://schemas.openxmlformats.org/officeDocument/2006/relationships/font" Target="fonts/RobotoMonoSemiBold-bold.fntdata"/><Relationship Id="rId17" Type="http://schemas.openxmlformats.org/officeDocument/2006/relationships/font" Target="fonts/RobotoMono-regular.fntdata"/><Relationship Id="rId16" Type="http://schemas.openxmlformats.org/officeDocument/2006/relationships/font" Target="fonts/RobotoMono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italic.fntdata"/><Relationship Id="rId6" Type="http://schemas.openxmlformats.org/officeDocument/2006/relationships/slide" Target="slides/slide1.xml"/><Relationship Id="rId18" Type="http://schemas.openxmlformats.org/officeDocument/2006/relationships/font" Target="fonts/RobotoMon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3e284843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3e28484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26e6b0c2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26e6b0c2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0ea702a4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0ea702a4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26e6b0c2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326e6b0c2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26e6b0c2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26e6b0c2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26e6b0c2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26e6b0c2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</a:t>
            </a: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575350" y="1919650"/>
            <a:ext cx="517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D5652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title="HisWay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25" y="0"/>
            <a:ext cx="761975" cy="1056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7508675" y="3631490"/>
            <a:ext cx="1557300" cy="14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7575774" y="3573108"/>
            <a:ext cx="146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Sermon Notes: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739700" y="4132350"/>
            <a:ext cx="563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100" u="none" cap="none" strike="noStrike">
                <a:solidFill>
                  <a:srgbClr val="C78914"/>
                </a:solidFill>
              </a:rPr>
              <a:t>His Way Baptist Church</a:t>
            </a:r>
            <a:endParaRPr b="1" i="0" sz="1300" u="none" cap="none" strike="noStrike">
              <a:solidFill>
                <a:srgbClr val="C78914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739700" y="4825689"/>
            <a:ext cx="563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1600" u="none" cap="none" strike="noStrike">
                <a:solidFill>
                  <a:srgbClr val="C78914"/>
                </a:solidFill>
                <a:latin typeface="Arial"/>
                <a:ea typeface="Arial"/>
                <a:cs typeface="Arial"/>
                <a:sym typeface="Arial"/>
              </a:rPr>
              <a:t>Derrick Keith Douglas, </a:t>
            </a:r>
            <a:r>
              <a:rPr lang="en" sz="1600">
                <a:solidFill>
                  <a:srgbClr val="C78914"/>
                </a:solidFill>
              </a:rPr>
              <a:t>Lead Servant</a:t>
            </a:r>
            <a:endParaRPr b="0" i="0" sz="600" u="none" cap="none" strike="noStrike">
              <a:solidFill>
                <a:srgbClr val="C789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739700" y="4565182"/>
            <a:ext cx="563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1900" u="none" cap="none" strike="noStrike">
                <a:solidFill>
                  <a:srgbClr val="C78914"/>
                </a:solidFill>
                <a:latin typeface="Arial"/>
                <a:ea typeface="Arial"/>
                <a:cs typeface="Arial"/>
                <a:sym typeface="Arial"/>
              </a:rPr>
              <a:t>1818 Esther St.  Houston, T</a:t>
            </a:r>
            <a:r>
              <a:rPr lang="en" sz="1900">
                <a:solidFill>
                  <a:srgbClr val="C78914"/>
                </a:solidFill>
              </a:rPr>
              <a:t>X</a:t>
            </a:r>
            <a:r>
              <a:rPr b="0" i="0" lang="en" sz="1900" u="none" cap="none" strike="noStrike">
                <a:solidFill>
                  <a:srgbClr val="C78914"/>
                </a:solidFill>
                <a:latin typeface="Arial"/>
                <a:ea typeface="Arial"/>
                <a:cs typeface="Arial"/>
                <a:sym typeface="Arial"/>
              </a:rPr>
              <a:t> 77088</a:t>
            </a:r>
            <a:endParaRPr b="0" i="0" sz="500" u="none" cap="none" strike="noStrike">
              <a:solidFill>
                <a:srgbClr val="C789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739700" y="2775166"/>
            <a:ext cx="55797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chemeClr val="lt1"/>
                </a:solidFill>
              </a:rPr>
              <a:t>A Form Without Power</a:t>
            </a:r>
            <a:endParaRPr b="1" sz="4700">
              <a:solidFill>
                <a:schemeClr val="lt1"/>
              </a:solidFill>
            </a:endParaRPr>
          </a:p>
        </p:txBody>
      </p:sp>
      <p:pic>
        <p:nvPicPr>
          <p:cNvPr id="68" name="Google Shape;68;p14" title="christian-ish-week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5292" y="3913873"/>
            <a:ext cx="1064525" cy="10645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338600" y="1084950"/>
            <a:ext cx="8226600" cy="38379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38609" y="11256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A Form Without Power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611575" y="1125650"/>
            <a:ext cx="296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000">
                <a:solidFill>
                  <a:schemeClr val="dk1"/>
                </a:solidFill>
              </a:rPr>
              <a:t>2 Timothy 3:1–5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47575" y="1613275"/>
            <a:ext cx="76533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1 </a:t>
            </a:r>
            <a:r>
              <a:rPr lang="en" sz="1800">
                <a:solidFill>
                  <a:schemeClr val="dk1"/>
                </a:solidFill>
              </a:rPr>
              <a:t>You should know this, Timothy, that in the last days there will be very difficult times. </a:t>
            </a:r>
            <a:r>
              <a:rPr b="1" lang="en" sz="1800">
                <a:solidFill>
                  <a:schemeClr val="dk1"/>
                </a:solidFill>
              </a:rPr>
              <a:t>2 </a:t>
            </a:r>
            <a:r>
              <a:rPr lang="en" sz="1800">
                <a:solidFill>
                  <a:schemeClr val="dk1"/>
                </a:solidFill>
              </a:rPr>
              <a:t>For people will love only themselves and their money. They will be boastful and proud, scoffing at God, disobedient to their parents, and ungrateful. They will consider nothing sacred. </a:t>
            </a:r>
            <a:r>
              <a:rPr b="1" lang="en" sz="1800">
                <a:solidFill>
                  <a:schemeClr val="dk1"/>
                </a:solidFill>
              </a:rPr>
              <a:t>3 </a:t>
            </a:r>
            <a:r>
              <a:rPr lang="en" sz="1800">
                <a:solidFill>
                  <a:schemeClr val="dk1"/>
                </a:solidFill>
              </a:rPr>
              <a:t>They will be unloving and unforgiving; they will slander others and have no self-control. They will be cruel and hate what is good. </a:t>
            </a:r>
            <a:r>
              <a:rPr b="1" lang="en" sz="1800">
                <a:solidFill>
                  <a:schemeClr val="dk1"/>
                </a:solidFill>
              </a:rPr>
              <a:t>4 </a:t>
            </a:r>
            <a:r>
              <a:rPr lang="en" sz="1800">
                <a:solidFill>
                  <a:schemeClr val="dk1"/>
                </a:solidFill>
              </a:rPr>
              <a:t>They will betray their friends, be reckless, be puffed up with pride, and love pleasure rather than God. </a:t>
            </a:r>
            <a:r>
              <a:rPr b="1" lang="en" sz="1800">
                <a:solidFill>
                  <a:schemeClr val="dk1"/>
                </a:solidFill>
              </a:rPr>
              <a:t>5 </a:t>
            </a:r>
            <a:r>
              <a:rPr lang="en" sz="1800">
                <a:solidFill>
                  <a:schemeClr val="dk1"/>
                </a:solidFill>
              </a:rPr>
              <a:t>They will act religious, but they will reject the power that could make them godly. Stay away from people like that!</a:t>
            </a:r>
            <a:endParaRPr sz="1800">
              <a:solidFill>
                <a:schemeClr val="dk1"/>
              </a:solidFill>
            </a:endParaRPr>
          </a:p>
          <a:p>
            <a:pPr indent="45720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>
                <a:solidFill>
                  <a:schemeClr val="dk1"/>
                </a:solidFill>
              </a:rPr>
              <a:t>2 Timothy 3:1–5(NLT)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(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62700" y="123203"/>
            <a:ext cx="7408200" cy="935100"/>
          </a:xfrm>
          <a:prstGeom prst="rect">
            <a:avLst/>
          </a:prstGeom>
          <a:noFill/>
          <a:ln>
            <a:noFill/>
          </a:ln>
          <a:effectLst>
            <a:outerShdw rotWithShape="0" algn="bl" dir="1080000" dist="19050">
              <a:schemeClr val="lt1">
                <a:alpha val="92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C78914"/>
                </a:solidFill>
              </a:rPr>
              <a:t>CHRISTIAN-ISH</a:t>
            </a:r>
            <a:endParaRPr b="1" sz="6500">
              <a:solidFill>
                <a:srgbClr val="C7891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326025" y="1201850"/>
            <a:ext cx="8226600" cy="3770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95174" y="3238500"/>
            <a:ext cx="812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Cultural _______________ is comfortable but powerless.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6025" y="1745850"/>
            <a:ext cx="850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37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chemeClr val="dk1"/>
                </a:solidFill>
              </a:rPr>
              <a:t>Looking the Part Doesn’t Mean Living the Life</a:t>
            </a:r>
            <a:endParaRPr b="1" i="1" sz="2600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108829" y="3211866"/>
            <a:ext cx="193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Christianity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04775" y="4029925"/>
            <a:ext cx="81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Image is not identity—God examines the __________.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5818037" y="4003275"/>
            <a:ext cx="10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heart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95174" y="2375283"/>
            <a:ext cx="796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Many can mimic church culture but lack Christ’s ____________.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499849" y="2357850"/>
            <a:ext cx="161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character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338609" y="1189297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A Form Without Power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611575" y="1189297"/>
            <a:ext cx="296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2 Timothy 3:1–5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62700" y="123203"/>
            <a:ext cx="7408200" cy="935100"/>
          </a:xfrm>
          <a:prstGeom prst="rect">
            <a:avLst/>
          </a:prstGeom>
          <a:noFill/>
          <a:ln>
            <a:noFill/>
          </a:ln>
          <a:effectLst>
            <a:outerShdw rotWithShape="0" algn="bl" dir="1080000" dist="19050">
              <a:schemeClr val="lt1">
                <a:alpha val="92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C78914"/>
                </a:solidFill>
              </a:rPr>
              <a:t>CHRISTIAN-ISH</a:t>
            </a:r>
            <a:endParaRPr b="1" sz="6500">
              <a:solidFill>
                <a:srgbClr val="C7891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352075" y="1201850"/>
            <a:ext cx="8226600" cy="3806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highlight>
                <a:srgbClr val="F3EDE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549225" y="2285242"/>
            <a:ext cx="808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The power of godliness is the _____</a:t>
            </a:r>
            <a:r>
              <a:rPr lang="en" sz="2000">
                <a:solidFill>
                  <a:schemeClr val="dk1"/>
                </a:solidFill>
              </a:rPr>
              <a:t>__</a:t>
            </a:r>
            <a:r>
              <a:rPr lang="en" sz="2000">
                <a:solidFill>
                  <a:schemeClr val="dk1"/>
                </a:solidFill>
              </a:rPr>
              <a:t> ________ working in us.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398325" y="1669650"/>
            <a:ext cx="818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600">
                <a:solidFill>
                  <a:schemeClr val="dk1"/>
                </a:solidFill>
              </a:rPr>
              <a:t>2: </a:t>
            </a:r>
            <a:r>
              <a:rPr b="1" lang="en" sz="2600">
                <a:solidFill>
                  <a:schemeClr val="dk1"/>
                </a:solidFill>
              </a:rPr>
              <a:t>Denying the Power Means Resisting the Change</a:t>
            </a:r>
            <a:endParaRPr b="1" i="1" sz="2600">
              <a:solidFill>
                <a:schemeClr val="dk1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549225" y="2982450"/>
            <a:ext cx="8011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When we choose ______________ over transformation, we short-circuit God’s work.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5643805" y="2265317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Spirit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49225" y="4050175"/>
            <a:ext cx="8011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Resistance shows up as __________</a:t>
            </a:r>
            <a:r>
              <a:rPr lang="en" sz="2000">
                <a:solidFill>
                  <a:schemeClr val="dk1"/>
                </a:solidFill>
              </a:rPr>
              <a:t>_</a:t>
            </a:r>
            <a:r>
              <a:rPr lang="en" sz="2000">
                <a:solidFill>
                  <a:schemeClr val="dk1"/>
                </a:solidFill>
              </a:rPr>
              <a:t> obedience, _________ faith, or ______________ pride.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4008860" y="4037664"/>
            <a:ext cx="148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selective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565650" y="2256150"/>
            <a:ext cx="98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Holy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2889334" y="2961725"/>
            <a:ext cx="212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appearance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6827199" y="4035725"/>
            <a:ext cx="135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passive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338609" y="12018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A Form Without Power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5611575" y="1201850"/>
            <a:ext cx="296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2 Timothy 3:1–5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62700" y="123203"/>
            <a:ext cx="7408200" cy="935100"/>
          </a:xfrm>
          <a:prstGeom prst="rect">
            <a:avLst/>
          </a:prstGeom>
          <a:noFill/>
          <a:ln>
            <a:noFill/>
          </a:ln>
          <a:effectLst>
            <a:outerShdw rotWithShape="0" algn="bl" dir="1080000" dist="19050">
              <a:schemeClr val="lt1">
                <a:alpha val="92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C78914"/>
                </a:solidFill>
              </a:rPr>
              <a:t>CHRISTIAN-ISH</a:t>
            </a:r>
            <a:endParaRPr b="1" sz="6500">
              <a:solidFill>
                <a:srgbClr val="C78914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311234" y="4416725"/>
            <a:ext cx="135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religious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326025" y="1201850"/>
            <a:ext cx="8226600" cy="3824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13825" y="2634800"/>
            <a:ext cx="813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Paul urges us to __________  true faith from false faith.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91000" y="1822050"/>
            <a:ext cx="860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600">
                <a:solidFill>
                  <a:schemeClr val="dk1"/>
                </a:solidFill>
              </a:rPr>
              <a:t>3: </a:t>
            </a:r>
            <a:r>
              <a:rPr b="1" lang="en" sz="2600">
                <a:solidFill>
                  <a:schemeClr val="dk1"/>
                </a:solidFill>
              </a:rPr>
              <a:t>Real Faith Produces Real Fruit</a:t>
            </a:r>
            <a:endParaRPr b="1" i="1" sz="2600">
              <a:solidFill>
                <a:schemeClr val="dk1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187578" y="2625808"/>
            <a:ext cx="156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900">
                <a:solidFill>
                  <a:schemeClr val="dk1"/>
                </a:solidFill>
              </a:rPr>
              <a:t>discern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549225" y="3339800"/>
            <a:ext cx="8011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Fruit doesn’t lie: Real relationship with Jesus changes how we ______, ______, and _______.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163033" y="3706329"/>
            <a:ext cx="128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live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549225" y="4253350"/>
            <a:ext cx="794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The goal is not perfection, but ___________________.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707955" y="4265043"/>
            <a:ext cx="17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progression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125081" y="3669812"/>
            <a:ext cx="202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love</a:t>
            </a:r>
            <a:endParaRPr b="1"/>
          </a:p>
        </p:txBody>
      </p:sp>
      <p:sp>
        <p:nvSpPr>
          <p:cNvPr id="124" name="Google Shape;124;p18"/>
          <p:cNvSpPr txBox="1"/>
          <p:nvPr/>
        </p:nvSpPr>
        <p:spPr>
          <a:xfrm>
            <a:off x="338609" y="12018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A Form Without Power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5611575" y="1201850"/>
            <a:ext cx="296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2 Timothy 3:1–5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462700" y="123203"/>
            <a:ext cx="7408200" cy="935100"/>
          </a:xfrm>
          <a:prstGeom prst="rect">
            <a:avLst/>
          </a:prstGeom>
          <a:noFill/>
          <a:ln>
            <a:noFill/>
          </a:ln>
          <a:effectLst>
            <a:outerShdw rotWithShape="0" algn="bl" dir="1080000" dist="19050">
              <a:schemeClr val="lt1">
                <a:alpha val="92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C78914"/>
                </a:solidFill>
              </a:rPr>
              <a:t>CHRISTIAN-ISH</a:t>
            </a:r>
            <a:endParaRPr b="1" sz="6500">
              <a:solidFill>
                <a:srgbClr val="C78914"/>
              </a:solidFill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3634584" y="3678475"/>
            <a:ext cx="202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lead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/>
          <p:nvPr/>
        </p:nvSpPr>
        <p:spPr>
          <a:xfrm>
            <a:off x="326025" y="1201850"/>
            <a:ext cx="8226600" cy="38373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326025" y="1659042"/>
            <a:ext cx="8226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lang="en" sz="6100">
                <a:solidFill>
                  <a:schemeClr val="dk1"/>
                </a:solidFill>
              </a:rPr>
              <a:t>Weekly Challenge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78425" y="2697466"/>
            <a:ext cx="7972200" cy="22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Reflect:</a:t>
            </a:r>
            <a:r>
              <a:rPr lang="en" sz="1800">
                <a:solidFill>
                  <a:schemeClr val="dk1"/>
                </a:solidFill>
              </a:rPr>
              <a:t> Where in my life have I mistaken religious activity for relationship?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Act:</a:t>
            </a:r>
            <a:r>
              <a:rPr lang="en" sz="1800">
                <a:solidFill>
                  <a:schemeClr val="dk1"/>
                </a:solidFill>
              </a:rPr>
              <a:t> Confess areas where you've relied more on performance than intimacy and take a step toward authentic obedience.</a:t>
            </a:r>
            <a:br>
              <a:rPr lang="en" sz="1800">
                <a:solidFill>
                  <a:schemeClr val="dk1"/>
                </a:solidFill>
              </a:rPr>
            </a:br>
            <a:br>
              <a:rPr lang="en" sz="1800">
                <a:solidFill>
                  <a:schemeClr val="dk1"/>
                </a:solidFill>
              </a:rPr>
            </a:br>
            <a:r>
              <a:rPr b="1" lang="en" sz="1800">
                <a:solidFill>
                  <a:schemeClr val="dk1"/>
                </a:solidFill>
              </a:rPr>
              <a:t>Pray:</a:t>
            </a:r>
            <a:r>
              <a:rPr lang="en" sz="1800">
                <a:solidFill>
                  <a:schemeClr val="dk1"/>
                </a:solidFill>
              </a:rPr>
              <a:t> “Lord, I don’t want to just talk about You. I want to know You and be known by You. Help me to walk in Your will.”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38609" y="12018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A Form Without Power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5611575" y="1201850"/>
            <a:ext cx="296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2 Timothy 3:1–5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462700" y="123203"/>
            <a:ext cx="7408200" cy="935100"/>
          </a:xfrm>
          <a:prstGeom prst="rect">
            <a:avLst/>
          </a:prstGeom>
          <a:noFill/>
          <a:ln>
            <a:noFill/>
          </a:ln>
          <a:effectLst>
            <a:outerShdw rotWithShape="0" algn="bl" dir="1080000" dist="19050">
              <a:schemeClr val="lt1">
                <a:alpha val="92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C78914"/>
                </a:solidFill>
              </a:rPr>
              <a:t>CHRISTIAN-ISH</a:t>
            </a:r>
            <a:endParaRPr b="1" sz="6500">
              <a:solidFill>
                <a:srgbClr val="C7891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