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Mono SemiBold"/>
      <p:regular r:id="rId13"/>
      <p:bold r:id="rId14"/>
      <p:italic r:id="rId15"/>
      <p:boldItalic r:id="rId16"/>
    </p:embeddedFont>
    <p:embeddedFont>
      <p:font typeface="Roboto"/>
      <p:regular r:id="rId17"/>
      <p:bold r:id="rId18"/>
      <p:italic r:id="rId19"/>
      <p:boldItalic r:id="rId20"/>
    </p:embeddedFont>
    <p:embeddedFont>
      <p:font typeface="Roboto Mon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22" Type="http://schemas.openxmlformats.org/officeDocument/2006/relationships/font" Target="fonts/RobotoMono-bold.fntdata"/><Relationship Id="rId10" Type="http://schemas.openxmlformats.org/officeDocument/2006/relationships/slide" Target="slides/slide5.xml"/><Relationship Id="rId21" Type="http://schemas.openxmlformats.org/officeDocument/2006/relationships/font" Target="fonts/RobotoMono-regular.fntdata"/><Relationship Id="rId13" Type="http://schemas.openxmlformats.org/officeDocument/2006/relationships/font" Target="fonts/RobotoMonoSemiBold-regular.fntdata"/><Relationship Id="rId24" Type="http://schemas.openxmlformats.org/officeDocument/2006/relationships/font" Target="fonts/RobotoMono-boldItalic.fntdata"/><Relationship Id="rId12" Type="http://schemas.openxmlformats.org/officeDocument/2006/relationships/slide" Target="slides/slide7.xml"/><Relationship Id="rId23" Type="http://schemas.openxmlformats.org/officeDocument/2006/relationships/font" Target="fonts/RobotoMon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MonoSemiBold-italic.fntdata"/><Relationship Id="rId14" Type="http://schemas.openxmlformats.org/officeDocument/2006/relationships/font" Target="fonts/RobotoMonoSemiBold-bold.fntdata"/><Relationship Id="rId17" Type="http://schemas.openxmlformats.org/officeDocument/2006/relationships/font" Target="fonts/Roboto-regular.fntdata"/><Relationship Id="rId16" Type="http://schemas.openxmlformats.org/officeDocument/2006/relationships/font" Target="fonts/RobotoMonoSemiBold-boldItalic.fntdata"/><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3e284843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3e284843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326e6b0c2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326e6b0c2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0ea702a4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70ea702a4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26e6b0c2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26e6b0c2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326e6b0c2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326e6b0c2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326e6b0c2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326e6b0c2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nvSpPr>
        <p:spPr>
          <a:xfrm>
            <a:off x="85750" y="-70575"/>
            <a:ext cx="8369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Roboto Mono"/>
                <a:ea typeface="Roboto Mono"/>
                <a:cs typeface="Roboto Mono"/>
                <a:sym typeface="Roboto Mono"/>
              </a:rPr>
              <a:t>SUMMER </a:t>
            </a:r>
            <a:r>
              <a:rPr b="1" lang="en" sz="3000">
                <a:solidFill>
                  <a:schemeClr val="lt1"/>
                </a:solidFill>
                <a:latin typeface="Roboto Mono"/>
                <a:ea typeface="Roboto Mono"/>
                <a:cs typeface="Roboto Mono"/>
                <a:sym typeface="Roboto Mono"/>
              </a:rPr>
              <a:t>ON MISSION</a:t>
            </a:r>
            <a:endParaRPr b="1" sz="3000">
              <a:solidFill>
                <a:schemeClr val="lt1"/>
              </a:solidFill>
              <a:latin typeface="Roboto Mono"/>
              <a:ea typeface="Roboto Mono"/>
              <a:cs typeface="Roboto Mono"/>
              <a:sym typeface="Roboto Mono"/>
            </a:endParaRPr>
          </a:p>
        </p:txBody>
      </p:sp>
      <p:sp>
        <p:nvSpPr>
          <p:cNvPr id="13" name="Google Shape;13;p2"/>
          <p:cNvSpPr txBox="1"/>
          <p:nvPr/>
        </p:nvSpPr>
        <p:spPr>
          <a:xfrm>
            <a:off x="575350" y="1919650"/>
            <a:ext cx="5179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5400">
              <a:solidFill>
                <a:srgbClr val="D56526"/>
              </a:solidFill>
              <a:latin typeface="Roboto Mono"/>
              <a:ea typeface="Roboto Mono"/>
              <a:cs typeface="Roboto Mono"/>
              <a:sym typeface="Roboto Mono"/>
            </a:endParaRPr>
          </a:p>
        </p:txBody>
      </p:sp>
      <p:sp>
        <p:nvSpPr>
          <p:cNvPr id="14" name="Google Shape;14;p2"/>
          <p:cNvSpPr txBox="1"/>
          <p:nvPr/>
        </p:nvSpPr>
        <p:spPr>
          <a:xfrm>
            <a:off x="939200" y="354000"/>
            <a:ext cx="6999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Roboto Mono SemiBold"/>
                <a:ea typeface="Roboto Mono SemiBold"/>
                <a:cs typeface="Roboto Mono SemiBold"/>
                <a:sym typeface="Roboto Mono SemiBold"/>
              </a:rPr>
              <a:t>DON’T JUST GO TO CHURCH, BE THE CHURCH THIS SUMMER</a:t>
            </a:r>
            <a:endParaRPr sz="1700">
              <a:solidFill>
                <a:schemeClr val="lt1"/>
              </a:solidFill>
              <a:latin typeface="Roboto Mono SemiBold"/>
              <a:ea typeface="Roboto Mono SemiBold"/>
              <a:cs typeface="Roboto Mono SemiBold"/>
              <a:sym typeface="Roboto Mono SemiBo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txBox="1"/>
          <p:nvPr/>
        </p:nvSpPr>
        <p:spPr>
          <a:xfrm>
            <a:off x="85750" y="-70575"/>
            <a:ext cx="8369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Roboto Mono"/>
                <a:ea typeface="Roboto Mono"/>
                <a:cs typeface="Roboto Mono"/>
                <a:sym typeface="Roboto Mono"/>
              </a:rPr>
              <a:t>SUMMER ON MISSION</a:t>
            </a:r>
            <a:endParaRPr b="1" sz="3000">
              <a:solidFill>
                <a:schemeClr val="lt1"/>
              </a:solidFill>
              <a:latin typeface="Roboto Mono"/>
              <a:ea typeface="Roboto Mono"/>
              <a:cs typeface="Roboto Mono"/>
              <a:sym typeface="Roboto Mono"/>
            </a:endParaRPr>
          </a:p>
        </p:txBody>
      </p:sp>
      <p:sp>
        <p:nvSpPr>
          <p:cNvPr id="23" name="Google Shape;23;p4"/>
          <p:cNvSpPr txBox="1"/>
          <p:nvPr/>
        </p:nvSpPr>
        <p:spPr>
          <a:xfrm>
            <a:off x="939200" y="354000"/>
            <a:ext cx="6999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Roboto Mono SemiBold"/>
                <a:ea typeface="Roboto Mono SemiBold"/>
                <a:cs typeface="Roboto Mono SemiBold"/>
                <a:sym typeface="Roboto Mono SemiBold"/>
              </a:rPr>
              <a:t>DON’T JUST GO TO CHURCH, BE THE CHURCH THIS SUMMER</a:t>
            </a:r>
            <a:endParaRPr sz="1700">
              <a:solidFill>
                <a:schemeClr val="lt1"/>
              </a:solidFill>
              <a:latin typeface="Roboto Mono SemiBold"/>
              <a:ea typeface="Roboto Mono SemiBold"/>
              <a:cs typeface="Roboto Mono SemiBold"/>
              <a:sym typeface="Roboto Mono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0.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title="HisWayLogo.png"/>
          <p:cNvPicPr preferRelativeResize="0"/>
          <p:nvPr/>
        </p:nvPicPr>
        <p:blipFill>
          <a:blip r:embed="rId2">
            <a:alphaModFix/>
          </a:blip>
          <a:stretch>
            <a:fillRect/>
          </a:stretch>
        </p:blipFill>
        <p:spPr>
          <a:xfrm>
            <a:off x="8382025" y="0"/>
            <a:ext cx="761975" cy="1056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4"/>
          <p:cNvSpPr/>
          <p:nvPr/>
        </p:nvSpPr>
        <p:spPr>
          <a:xfrm>
            <a:off x="7508675" y="3631490"/>
            <a:ext cx="1557300" cy="1418700"/>
          </a:xfrm>
          <a:prstGeom prst="roundRect">
            <a:avLst>
              <a:gd fmla="val 16667" name="adj"/>
            </a:avLst>
          </a:prstGeom>
          <a:solidFill>
            <a:srgbClr val="FFFFFF"/>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4"/>
          <p:cNvSpPr txBox="1"/>
          <p:nvPr/>
        </p:nvSpPr>
        <p:spPr>
          <a:xfrm>
            <a:off x="7575774" y="3573108"/>
            <a:ext cx="1468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00000"/>
                </a:solidFill>
              </a:rPr>
              <a:t>Sermon Notes:</a:t>
            </a:r>
            <a:endParaRPr sz="1500">
              <a:solidFill>
                <a:srgbClr val="000000"/>
              </a:solidFill>
            </a:endParaRPr>
          </a:p>
        </p:txBody>
      </p:sp>
      <p:sp>
        <p:nvSpPr>
          <p:cNvPr id="64" name="Google Shape;64;p14"/>
          <p:cNvSpPr txBox="1"/>
          <p:nvPr/>
        </p:nvSpPr>
        <p:spPr>
          <a:xfrm>
            <a:off x="1739700" y="4132350"/>
            <a:ext cx="5638500" cy="569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 sz="3100" u="none" cap="none" strike="noStrike">
                <a:solidFill>
                  <a:srgbClr val="C78914"/>
                </a:solidFill>
              </a:rPr>
              <a:t>His Way Baptist Church</a:t>
            </a:r>
            <a:endParaRPr b="1" i="0" sz="1300" u="none" cap="none" strike="noStrike">
              <a:solidFill>
                <a:srgbClr val="C78914"/>
              </a:solidFill>
            </a:endParaRPr>
          </a:p>
        </p:txBody>
      </p:sp>
      <p:sp>
        <p:nvSpPr>
          <p:cNvPr id="65" name="Google Shape;65;p14"/>
          <p:cNvSpPr txBox="1"/>
          <p:nvPr/>
        </p:nvSpPr>
        <p:spPr>
          <a:xfrm>
            <a:off x="1739700" y="4825689"/>
            <a:ext cx="5638500" cy="384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 sz="1600" u="none" cap="none" strike="noStrike">
                <a:solidFill>
                  <a:srgbClr val="C78914"/>
                </a:solidFill>
                <a:latin typeface="Arial"/>
                <a:ea typeface="Arial"/>
                <a:cs typeface="Arial"/>
                <a:sym typeface="Arial"/>
              </a:rPr>
              <a:t>Derrick Keith Douglas, </a:t>
            </a:r>
            <a:r>
              <a:rPr lang="en" sz="1600">
                <a:solidFill>
                  <a:srgbClr val="C78914"/>
                </a:solidFill>
              </a:rPr>
              <a:t>Lead Servant</a:t>
            </a:r>
            <a:endParaRPr b="0" i="0" sz="600" u="none" cap="none" strike="noStrike">
              <a:solidFill>
                <a:srgbClr val="C78914"/>
              </a:solidFill>
              <a:latin typeface="Arial"/>
              <a:ea typeface="Arial"/>
              <a:cs typeface="Arial"/>
              <a:sym typeface="Arial"/>
            </a:endParaRPr>
          </a:p>
        </p:txBody>
      </p:sp>
      <p:sp>
        <p:nvSpPr>
          <p:cNvPr id="66" name="Google Shape;66;p14"/>
          <p:cNvSpPr txBox="1"/>
          <p:nvPr/>
        </p:nvSpPr>
        <p:spPr>
          <a:xfrm>
            <a:off x="1739700" y="4583166"/>
            <a:ext cx="5638500" cy="384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 sz="1900" u="none" cap="none" strike="noStrike">
                <a:solidFill>
                  <a:srgbClr val="C78914"/>
                </a:solidFill>
                <a:latin typeface="Arial"/>
                <a:ea typeface="Arial"/>
                <a:cs typeface="Arial"/>
                <a:sym typeface="Arial"/>
              </a:rPr>
              <a:t>1818 Esther St.  Houston, T</a:t>
            </a:r>
            <a:r>
              <a:rPr lang="en" sz="1900">
                <a:solidFill>
                  <a:srgbClr val="C78914"/>
                </a:solidFill>
              </a:rPr>
              <a:t>X</a:t>
            </a:r>
            <a:r>
              <a:rPr b="0" i="0" lang="en" sz="1900" u="none" cap="none" strike="noStrike">
                <a:solidFill>
                  <a:srgbClr val="C78914"/>
                </a:solidFill>
                <a:latin typeface="Arial"/>
                <a:ea typeface="Arial"/>
                <a:cs typeface="Arial"/>
                <a:sym typeface="Arial"/>
              </a:rPr>
              <a:t> 77088</a:t>
            </a:r>
            <a:endParaRPr b="0" i="0" sz="500" u="none" cap="none" strike="noStrike">
              <a:solidFill>
                <a:srgbClr val="C78914"/>
              </a:solidFill>
              <a:latin typeface="Arial"/>
              <a:ea typeface="Arial"/>
              <a:cs typeface="Arial"/>
              <a:sym typeface="Arial"/>
            </a:endParaRPr>
          </a:p>
        </p:txBody>
      </p:sp>
      <p:sp>
        <p:nvSpPr>
          <p:cNvPr id="67" name="Google Shape;67;p14"/>
          <p:cNvSpPr txBox="1"/>
          <p:nvPr/>
        </p:nvSpPr>
        <p:spPr>
          <a:xfrm>
            <a:off x="1739700" y="2760978"/>
            <a:ext cx="5579700" cy="1152900"/>
          </a:xfrm>
          <a:prstGeom prst="rect">
            <a:avLst/>
          </a:prstGeom>
          <a:noFill/>
          <a:ln>
            <a:noFill/>
          </a:ln>
        </p:spPr>
        <p:txBody>
          <a:bodyPr anchorCtr="0" anchor="t" bIns="91425" lIns="91425" spcFirstLastPara="1" rIns="91425" wrap="square" tIns="91425">
            <a:spAutoFit/>
          </a:bodyPr>
          <a:lstStyle/>
          <a:p>
            <a:pPr indent="0" lvl="0" marL="0" rtl="0" algn="ctr">
              <a:lnSpc>
                <a:spcPct val="85000"/>
              </a:lnSpc>
              <a:spcBef>
                <a:spcPts val="0"/>
              </a:spcBef>
              <a:spcAft>
                <a:spcPts val="0"/>
              </a:spcAft>
              <a:buClr>
                <a:schemeClr val="dk1"/>
              </a:buClr>
              <a:buSzPts val="1100"/>
              <a:buFont typeface="Arial"/>
              <a:buNone/>
            </a:pPr>
            <a:r>
              <a:rPr b="1" lang="en" sz="3700">
                <a:solidFill>
                  <a:schemeClr val="lt1"/>
                </a:solidFill>
              </a:rPr>
              <a:t>When Religion Replaces Relationship</a:t>
            </a:r>
            <a:endParaRPr b="1" sz="8400">
              <a:solidFill>
                <a:schemeClr val="lt1"/>
              </a:solidFill>
            </a:endParaRPr>
          </a:p>
        </p:txBody>
      </p:sp>
      <p:pic>
        <p:nvPicPr>
          <p:cNvPr id="68" name="Google Shape;68;p14" title="christian-ish-week2.png"/>
          <p:cNvPicPr preferRelativeResize="0"/>
          <p:nvPr/>
        </p:nvPicPr>
        <p:blipFill rotWithShape="1">
          <a:blip r:embed="rId4">
            <a:alphaModFix/>
          </a:blip>
          <a:srcRect b="0" l="0" r="0" t="0"/>
          <a:stretch/>
        </p:blipFill>
        <p:spPr>
          <a:xfrm>
            <a:off x="7775292" y="3913873"/>
            <a:ext cx="1064525" cy="1064525"/>
          </a:xfrm>
          <a:prstGeom prst="rect">
            <a:avLst/>
          </a:prstGeom>
          <a:solidFill>
            <a:srgbClr val="FFFFFF"/>
          </a:solidFill>
          <a:ln cap="flat" cmpd="sng" w="9525">
            <a:solidFill>
              <a:srgbClr val="073763"/>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5"/>
          <p:cNvSpPr/>
          <p:nvPr/>
        </p:nvSpPr>
        <p:spPr>
          <a:xfrm>
            <a:off x="338600" y="1084950"/>
            <a:ext cx="8226600" cy="3837900"/>
          </a:xfrm>
          <a:prstGeom prst="rect">
            <a:avLst/>
          </a:prstGeom>
          <a:solidFill>
            <a:srgbClr val="F3EDE0">
              <a:alpha val="76080"/>
            </a:srgbClr>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457200" rtl="0" algn="l">
              <a:lnSpc>
                <a:spcPct val="115000"/>
              </a:lnSpc>
              <a:spcBef>
                <a:spcPts val="0"/>
              </a:spcBef>
              <a:spcAft>
                <a:spcPts val="1000"/>
              </a:spcAft>
              <a:buClr>
                <a:schemeClr val="dk1"/>
              </a:buClr>
              <a:buSzPts val="1100"/>
              <a:buFont typeface="Arial"/>
              <a:buNone/>
            </a:pPr>
            <a:r>
              <a:t/>
            </a:r>
            <a:endParaRPr sz="1500">
              <a:solidFill>
                <a:schemeClr val="lt1"/>
              </a:solidFill>
              <a:latin typeface="Cambria"/>
              <a:ea typeface="Cambria"/>
              <a:cs typeface="Cambria"/>
              <a:sym typeface="Cambria"/>
            </a:endParaRPr>
          </a:p>
        </p:txBody>
      </p:sp>
      <p:sp>
        <p:nvSpPr>
          <p:cNvPr id="74" name="Google Shape;74;p15"/>
          <p:cNvSpPr txBox="1"/>
          <p:nvPr/>
        </p:nvSpPr>
        <p:spPr>
          <a:xfrm>
            <a:off x="338609" y="1089681"/>
            <a:ext cx="4997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2000">
                <a:solidFill>
                  <a:schemeClr val="dk1"/>
                </a:solidFill>
              </a:rPr>
              <a:t>When Religion Replaces Relationship</a:t>
            </a:r>
            <a:endParaRPr b="1">
              <a:solidFill>
                <a:schemeClr val="dk1"/>
              </a:solidFill>
            </a:endParaRPr>
          </a:p>
        </p:txBody>
      </p:sp>
      <p:sp>
        <p:nvSpPr>
          <p:cNvPr id="75" name="Google Shape;75;p15"/>
          <p:cNvSpPr txBox="1"/>
          <p:nvPr/>
        </p:nvSpPr>
        <p:spPr>
          <a:xfrm>
            <a:off x="5611575" y="1089681"/>
            <a:ext cx="2961600" cy="4926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1200"/>
              </a:spcBef>
              <a:spcAft>
                <a:spcPts val="1200"/>
              </a:spcAft>
              <a:buClr>
                <a:schemeClr val="dk1"/>
              </a:buClr>
              <a:buSzPts val="1100"/>
              <a:buFont typeface="Arial"/>
              <a:buNone/>
            </a:pPr>
            <a:r>
              <a:rPr b="1" lang="en" sz="2000">
                <a:solidFill>
                  <a:schemeClr val="dk1"/>
                </a:solidFill>
              </a:rPr>
              <a:t>Matthew 23:25–28</a:t>
            </a:r>
            <a:endParaRPr b="1" i="1" sz="2000">
              <a:solidFill>
                <a:schemeClr val="dk1"/>
              </a:solidFill>
            </a:endParaRPr>
          </a:p>
        </p:txBody>
      </p:sp>
      <p:sp>
        <p:nvSpPr>
          <p:cNvPr id="76" name="Google Shape;76;p15"/>
          <p:cNvSpPr txBox="1"/>
          <p:nvPr/>
        </p:nvSpPr>
        <p:spPr>
          <a:xfrm>
            <a:off x="547575" y="1765675"/>
            <a:ext cx="7653300" cy="353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500">
                <a:solidFill>
                  <a:schemeClr val="dk1"/>
                </a:solidFill>
                <a:latin typeface="Roboto"/>
                <a:ea typeface="Roboto"/>
                <a:cs typeface="Roboto"/>
                <a:sym typeface="Roboto"/>
              </a:rPr>
              <a:t>25 </a:t>
            </a:r>
            <a:r>
              <a:rPr lang="en" sz="1500">
                <a:solidFill>
                  <a:schemeClr val="dk1"/>
                </a:solidFill>
                <a:latin typeface="Roboto"/>
                <a:ea typeface="Roboto"/>
                <a:cs typeface="Roboto"/>
                <a:sym typeface="Roboto"/>
              </a:rPr>
              <a:t>“Woe to you, teachers of the law and Pharisees, you hypocrites! You clean the outside of the cup and dish, but inside they are full of greed and self-indulgence. </a:t>
            </a:r>
            <a:r>
              <a:rPr b="1" lang="en" sz="1500">
                <a:solidFill>
                  <a:schemeClr val="dk1"/>
                </a:solidFill>
                <a:latin typeface="Roboto"/>
                <a:ea typeface="Roboto"/>
                <a:cs typeface="Roboto"/>
                <a:sym typeface="Roboto"/>
              </a:rPr>
              <a:t>26 </a:t>
            </a:r>
            <a:r>
              <a:rPr lang="en" sz="1500">
                <a:solidFill>
                  <a:schemeClr val="dk1"/>
                </a:solidFill>
                <a:latin typeface="Roboto"/>
                <a:ea typeface="Roboto"/>
                <a:cs typeface="Roboto"/>
                <a:sym typeface="Roboto"/>
              </a:rPr>
              <a:t>Blind Pharisee! First clean the inside of the cup and dish, and then the outside also will be clean.</a:t>
            </a:r>
            <a:endParaRPr sz="1500">
              <a:solidFill>
                <a:schemeClr val="dk1"/>
              </a:solidFill>
              <a:latin typeface="Roboto"/>
              <a:ea typeface="Roboto"/>
              <a:cs typeface="Roboto"/>
              <a:sym typeface="Roboto"/>
            </a:endParaRPr>
          </a:p>
          <a:p>
            <a:pPr indent="0" lvl="0" marL="0" rtl="0" algn="l">
              <a:lnSpc>
                <a:spcPct val="115000"/>
              </a:lnSpc>
              <a:spcBef>
                <a:spcPts val="1200"/>
              </a:spcBef>
              <a:spcAft>
                <a:spcPts val="0"/>
              </a:spcAft>
              <a:buNone/>
            </a:pPr>
            <a:r>
              <a:rPr b="1" lang="en" sz="1500">
                <a:solidFill>
                  <a:schemeClr val="dk1"/>
                </a:solidFill>
                <a:latin typeface="Roboto"/>
                <a:ea typeface="Roboto"/>
                <a:cs typeface="Roboto"/>
                <a:sym typeface="Roboto"/>
              </a:rPr>
              <a:t>27 </a:t>
            </a:r>
            <a:r>
              <a:rPr lang="en" sz="1500">
                <a:solidFill>
                  <a:schemeClr val="dk1"/>
                </a:solidFill>
                <a:latin typeface="Roboto"/>
                <a:ea typeface="Roboto"/>
                <a:cs typeface="Roboto"/>
                <a:sym typeface="Roboto"/>
              </a:rPr>
              <a:t>“Woe to you, teachers of the law and Pharisees, you hypocrites! You are like whitewashed tombs, which look beautiful on the outside but on the inside are full of the bones of the dead and everything unclean. </a:t>
            </a:r>
            <a:r>
              <a:rPr b="1" lang="en" sz="1500">
                <a:solidFill>
                  <a:schemeClr val="dk1"/>
                </a:solidFill>
                <a:latin typeface="Roboto"/>
                <a:ea typeface="Roboto"/>
                <a:cs typeface="Roboto"/>
                <a:sym typeface="Roboto"/>
              </a:rPr>
              <a:t>28 </a:t>
            </a:r>
            <a:r>
              <a:rPr lang="en" sz="1500">
                <a:solidFill>
                  <a:schemeClr val="dk1"/>
                </a:solidFill>
                <a:latin typeface="Roboto"/>
                <a:ea typeface="Roboto"/>
                <a:cs typeface="Roboto"/>
                <a:sym typeface="Roboto"/>
              </a:rPr>
              <a:t>In the same way, on the outside you appear to people as righteous but on the inside you are full of hypocrisy and wickedness.</a:t>
            </a:r>
            <a:endParaRPr sz="1500">
              <a:solidFill>
                <a:schemeClr val="dk1"/>
              </a:solidFill>
              <a:latin typeface="Roboto"/>
              <a:ea typeface="Roboto"/>
              <a:cs typeface="Roboto"/>
              <a:sym typeface="Roboto"/>
            </a:endParaRPr>
          </a:p>
          <a:p>
            <a:pPr indent="0" lvl="0" marL="0" rtl="0" algn="r">
              <a:lnSpc>
                <a:spcPct val="115000"/>
              </a:lnSpc>
              <a:spcBef>
                <a:spcPts val="1200"/>
              </a:spcBef>
              <a:spcAft>
                <a:spcPts val="0"/>
              </a:spcAft>
              <a:buClr>
                <a:schemeClr val="dk1"/>
              </a:buClr>
              <a:buSzPts val="1100"/>
              <a:buFont typeface="Arial"/>
              <a:buNone/>
            </a:pPr>
            <a:r>
              <a:rPr b="1" lang="en" sz="1500">
                <a:solidFill>
                  <a:schemeClr val="dk1"/>
                </a:solidFill>
              </a:rPr>
              <a:t>Matthew 23:25–28</a:t>
            </a:r>
            <a:r>
              <a:rPr b="1" i="1" lang="en" sz="1500">
                <a:solidFill>
                  <a:schemeClr val="dk1"/>
                </a:solidFill>
              </a:rPr>
              <a:t> (NIV)</a:t>
            </a:r>
            <a:endParaRPr sz="1500">
              <a:solidFill>
                <a:schemeClr val="dk1"/>
              </a:solidFill>
              <a:latin typeface="Roboto"/>
              <a:ea typeface="Roboto"/>
              <a:cs typeface="Roboto"/>
              <a:sym typeface="Roboto"/>
            </a:endParaRPr>
          </a:p>
          <a:p>
            <a:pPr indent="0" lvl="0" marL="0" rtl="0" algn="r">
              <a:lnSpc>
                <a:spcPct val="115000"/>
              </a:lnSpc>
              <a:spcBef>
                <a:spcPts val="1200"/>
              </a:spcBef>
              <a:spcAft>
                <a:spcPts val="0"/>
              </a:spcAft>
              <a:buNone/>
            </a:pPr>
            <a:r>
              <a:t/>
            </a:r>
            <a:endParaRPr b="1" sz="1500">
              <a:solidFill>
                <a:schemeClr val="dk1"/>
              </a:solidFill>
            </a:endParaRPr>
          </a:p>
        </p:txBody>
      </p:sp>
      <p:sp>
        <p:nvSpPr>
          <p:cNvPr id="77" name="Google Shape;77;p15"/>
          <p:cNvSpPr txBox="1"/>
          <p:nvPr/>
        </p:nvSpPr>
        <p:spPr>
          <a:xfrm>
            <a:off x="462700" y="123203"/>
            <a:ext cx="7408200" cy="935100"/>
          </a:xfrm>
          <a:prstGeom prst="rect">
            <a:avLst/>
          </a:prstGeom>
          <a:noFill/>
          <a:ln>
            <a:noFill/>
          </a:ln>
          <a:effectLst>
            <a:outerShdw rotWithShape="0" algn="bl" dir="1080000" dist="19050">
              <a:schemeClr val="lt1">
                <a:alpha val="92000"/>
              </a:schemeClr>
            </a:outerShdw>
          </a:effectLst>
        </p:spPr>
        <p:txBody>
          <a:bodyPr anchorCtr="0" anchor="t" bIns="91425" lIns="91425" spcFirstLastPara="1" rIns="91425" wrap="square" tIns="91425">
            <a:spAutoFit/>
          </a:bodyPr>
          <a:lstStyle/>
          <a:p>
            <a:pPr indent="0" lvl="0" marL="0" rtl="0" algn="ctr">
              <a:lnSpc>
                <a:spcPct val="75000"/>
              </a:lnSpc>
              <a:spcBef>
                <a:spcPts val="0"/>
              </a:spcBef>
              <a:spcAft>
                <a:spcPts val="0"/>
              </a:spcAft>
              <a:buNone/>
            </a:pPr>
            <a:r>
              <a:rPr b="1" lang="en" sz="6500">
                <a:solidFill>
                  <a:srgbClr val="C78914"/>
                </a:solidFill>
              </a:rPr>
              <a:t>CHRISTIAN-ISH</a:t>
            </a:r>
            <a:endParaRPr b="1" sz="6500">
              <a:solidFill>
                <a:srgbClr val="C7891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6"/>
          <p:cNvSpPr/>
          <p:nvPr/>
        </p:nvSpPr>
        <p:spPr>
          <a:xfrm>
            <a:off x="326025" y="1201850"/>
            <a:ext cx="8226600" cy="3770700"/>
          </a:xfrm>
          <a:prstGeom prst="rect">
            <a:avLst/>
          </a:prstGeom>
          <a:solidFill>
            <a:srgbClr val="F3EDE0">
              <a:alpha val="76080"/>
            </a:srgbClr>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457200" rtl="0" algn="l">
              <a:lnSpc>
                <a:spcPct val="115000"/>
              </a:lnSpc>
              <a:spcBef>
                <a:spcPts val="0"/>
              </a:spcBef>
              <a:spcAft>
                <a:spcPts val="1000"/>
              </a:spcAft>
              <a:buClr>
                <a:schemeClr val="dk1"/>
              </a:buClr>
              <a:buSzPts val="1100"/>
              <a:buFont typeface="Arial"/>
              <a:buNone/>
            </a:pPr>
            <a:r>
              <a:t/>
            </a:r>
            <a:endParaRPr sz="1500">
              <a:solidFill>
                <a:schemeClr val="lt1"/>
              </a:solidFill>
              <a:latin typeface="Cambria"/>
              <a:ea typeface="Cambria"/>
              <a:cs typeface="Cambria"/>
              <a:sym typeface="Cambria"/>
            </a:endParaRPr>
          </a:p>
        </p:txBody>
      </p:sp>
      <p:sp>
        <p:nvSpPr>
          <p:cNvPr id="83" name="Google Shape;83;p16"/>
          <p:cNvSpPr txBox="1"/>
          <p:nvPr/>
        </p:nvSpPr>
        <p:spPr>
          <a:xfrm>
            <a:off x="395174" y="3314700"/>
            <a:ext cx="8124000" cy="84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We often manage our </a:t>
            </a:r>
            <a:r>
              <a:rPr b="1" lang="en" sz="2000">
                <a:solidFill>
                  <a:schemeClr val="dk1"/>
                </a:solidFill>
              </a:rPr>
              <a:t>________ </a:t>
            </a:r>
            <a:r>
              <a:rPr lang="en" sz="2000">
                <a:solidFill>
                  <a:schemeClr val="dk1"/>
                </a:solidFill>
              </a:rPr>
              <a:t>image, but neglect our </a:t>
            </a:r>
            <a:r>
              <a:rPr b="1" lang="en" sz="2000">
                <a:solidFill>
                  <a:schemeClr val="dk1"/>
                </a:solidFill>
              </a:rPr>
              <a:t>_________</a:t>
            </a:r>
            <a:r>
              <a:rPr lang="en" sz="2000">
                <a:solidFill>
                  <a:schemeClr val="dk1"/>
                </a:solidFill>
              </a:rPr>
              <a:t> sins.</a:t>
            </a:r>
            <a:endParaRPr sz="2000">
              <a:solidFill>
                <a:srgbClr val="0E0E0E"/>
              </a:solidFill>
            </a:endParaRPr>
          </a:p>
        </p:txBody>
      </p:sp>
      <p:sp>
        <p:nvSpPr>
          <p:cNvPr id="84" name="Google Shape;84;p16"/>
          <p:cNvSpPr txBox="1"/>
          <p:nvPr/>
        </p:nvSpPr>
        <p:spPr>
          <a:xfrm>
            <a:off x="16025" y="1745850"/>
            <a:ext cx="8503200" cy="507900"/>
          </a:xfrm>
          <a:prstGeom prst="rect">
            <a:avLst/>
          </a:prstGeom>
          <a:noFill/>
          <a:ln>
            <a:noFill/>
          </a:ln>
        </p:spPr>
        <p:txBody>
          <a:bodyPr anchorCtr="0" anchor="t" bIns="45700" lIns="91425" spcFirstLastPara="1" rIns="91425" wrap="square" tIns="45700">
            <a:spAutoFit/>
          </a:bodyPr>
          <a:lstStyle/>
          <a:p>
            <a:pPr indent="-400050" lvl="0" marL="914400" rtl="0" algn="l">
              <a:lnSpc>
                <a:spcPct val="115000"/>
              </a:lnSpc>
              <a:spcBef>
                <a:spcPts val="0"/>
              </a:spcBef>
              <a:spcAft>
                <a:spcPts val="0"/>
              </a:spcAft>
              <a:buClr>
                <a:schemeClr val="dk1"/>
              </a:buClr>
              <a:buSzPts val="2700"/>
              <a:buAutoNum type="arabicPeriod"/>
            </a:pPr>
            <a:r>
              <a:rPr b="1" lang="en" sz="2700">
                <a:solidFill>
                  <a:schemeClr val="dk1"/>
                </a:solidFill>
              </a:rPr>
              <a:t>Clean on the Outside, Corrupt on the Inside</a:t>
            </a:r>
            <a:endParaRPr b="1" i="1" sz="2700">
              <a:solidFill>
                <a:srgbClr val="0E0E0E"/>
              </a:solidFill>
              <a:latin typeface="Calibri"/>
              <a:ea typeface="Calibri"/>
              <a:cs typeface="Calibri"/>
              <a:sym typeface="Calibri"/>
            </a:endParaRPr>
          </a:p>
        </p:txBody>
      </p:sp>
      <p:sp>
        <p:nvSpPr>
          <p:cNvPr id="85" name="Google Shape;85;p16"/>
          <p:cNvSpPr txBox="1"/>
          <p:nvPr/>
        </p:nvSpPr>
        <p:spPr>
          <a:xfrm>
            <a:off x="3525390" y="3288066"/>
            <a:ext cx="1931700" cy="400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b="1" lang="en" sz="2000">
                <a:solidFill>
                  <a:schemeClr val="dk1"/>
                </a:solidFill>
              </a:rPr>
              <a:t>public</a:t>
            </a:r>
            <a:endParaRPr b="1" i="0" sz="2000" u="none" cap="none" strike="noStrike">
              <a:solidFill>
                <a:schemeClr val="dk1"/>
              </a:solidFill>
              <a:latin typeface="Arial"/>
              <a:ea typeface="Arial"/>
              <a:cs typeface="Arial"/>
              <a:sym typeface="Arial"/>
            </a:endParaRPr>
          </a:p>
        </p:txBody>
      </p:sp>
      <p:sp>
        <p:nvSpPr>
          <p:cNvPr id="86" name="Google Shape;86;p16"/>
          <p:cNvSpPr txBox="1"/>
          <p:nvPr/>
        </p:nvSpPr>
        <p:spPr>
          <a:xfrm>
            <a:off x="404775" y="4258525"/>
            <a:ext cx="81144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God sees what </a:t>
            </a:r>
            <a:r>
              <a:rPr b="1" lang="en" sz="2000">
                <a:solidFill>
                  <a:schemeClr val="dk1"/>
                </a:solidFill>
              </a:rPr>
              <a:t>__________ </a:t>
            </a:r>
            <a:r>
              <a:rPr lang="en" sz="2000">
                <a:solidFill>
                  <a:schemeClr val="dk1"/>
                </a:solidFill>
              </a:rPr>
              <a:t>—and that’s what matters most.</a:t>
            </a:r>
            <a:endParaRPr sz="2000">
              <a:solidFill>
                <a:schemeClr val="dk1"/>
              </a:solidFill>
            </a:endParaRPr>
          </a:p>
        </p:txBody>
      </p:sp>
      <p:sp>
        <p:nvSpPr>
          <p:cNvPr id="87" name="Google Shape;87;p16"/>
          <p:cNvSpPr txBox="1"/>
          <p:nvPr/>
        </p:nvSpPr>
        <p:spPr>
          <a:xfrm>
            <a:off x="2922899" y="4231875"/>
            <a:ext cx="12147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hidden</a:t>
            </a:r>
            <a:r>
              <a:rPr b="1" lang="en" sz="2000">
                <a:solidFill>
                  <a:schemeClr val="dk1"/>
                </a:solidFill>
              </a:rPr>
              <a:t> </a:t>
            </a:r>
            <a:endParaRPr b="1" i="0" sz="2000" u="none" cap="none" strike="noStrike">
              <a:solidFill>
                <a:schemeClr val="dk1"/>
              </a:solidFill>
              <a:latin typeface="Arial"/>
              <a:ea typeface="Arial"/>
              <a:cs typeface="Arial"/>
              <a:sym typeface="Arial"/>
            </a:endParaRPr>
          </a:p>
        </p:txBody>
      </p:sp>
      <p:sp>
        <p:nvSpPr>
          <p:cNvPr id="88" name="Google Shape;88;p16"/>
          <p:cNvSpPr txBox="1"/>
          <p:nvPr/>
        </p:nvSpPr>
        <p:spPr>
          <a:xfrm>
            <a:off x="395174" y="2375283"/>
            <a:ext cx="7968000" cy="84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Jesus isn’t impressed with </a:t>
            </a:r>
            <a:r>
              <a:rPr b="1" lang="en" sz="2000">
                <a:solidFill>
                  <a:schemeClr val="dk1"/>
                </a:solidFill>
              </a:rPr>
              <a:t>_______________</a:t>
            </a:r>
            <a:r>
              <a:rPr lang="en" sz="2000">
                <a:solidFill>
                  <a:schemeClr val="dk1"/>
                </a:solidFill>
              </a:rPr>
              <a:t> exteriors that hides </a:t>
            </a:r>
            <a:r>
              <a:rPr b="1" lang="en" sz="2000">
                <a:solidFill>
                  <a:schemeClr val="dk1"/>
                </a:solidFill>
              </a:rPr>
              <a:t>________</a:t>
            </a:r>
            <a:r>
              <a:rPr lang="en" sz="2000">
                <a:solidFill>
                  <a:schemeClr val="dk1"/>
                </a:solidFill>
              </a:rPr>
              <a:t> interiors.</a:t>
            </a:r>
            <a:endParaRPr sz="2000">
              <a:solidFill>
                <a:srgbClr val="0E0E0E"/>
              </a:solidFill>
            </a:endParaRPr>
          </a:p>
        </p:txBody>
      </p:sp>
      <p:sp>
        <p:nvSpPr>
          <p:cNvPr id="89" name="Google Shape;89;p16"/>
          <p:cNvSpPr txBox="1"/>
          <p:nvPr/>
        </p:nvSpPr>
        <p:spPr>
          <a:xfrm>
            <a:off x="4137650" y="2357850"/>
            <a:ext cx="18780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well-behaved</a:t>
            </a:r>
            <a:r>
              <a:rPr b="1" lang="en" sz="2000">
                <a:solidFill>
                  <a:schemeClr val="dk1"/>
                </a:solidFill>
              </a:rPr>
              <a:t> </a:t>
            </a:r>
            <a:endParaRPr b="1" i="0" sz="2000" u="none" cap="none" strike="noStrike">
              <a:solidFill>
                <a:schemeClr val="dk1"/>
              </a:solidFill>
              <a:latin typeface="Arial"/>
              <a:ea typeface="Arial"/>
              <a:cs typeface="Arial"/>
              <a:sym typeface="Arial"/>
            </a:endParaRPr>
          </a:p>
        </p:txBody>
      </p:sp>
      <p:sp>
        <p:nvSpPr>
          <p:cNvPr id="90" name="Google Shape;90;p16"/>
          <p:cNvSpPr txBox="1"/>
          <p:nvPr/>
        </p:nvSpPr>
        <p:spPr>
          <a:xfrm>
            <a:off x="462700" y="123203"/>
            <a:ext cx="7408200" cy="935100"/>
          </a:xfrm>
          <a:prstGeom prst="rect">
            <a:avLst/>
          </a:prstGeom>
          <a:noFill/>
          <a:ln>
            <a:noFill/>
          </a:ln>
          <a:effectLst>
            <a:outerShdw rotWithShape="0" algn="bl" dir="1080000" dist="19050">
              <a:schemeClr val="lt1">
                <a:alpha val="92000"/>
              </a:schemeClr>
            </a:outerShdw>
          </a:effectLst>
        </p:spPr>
        <p:txBody>
          <a:bodyPr anchorCtr="0" anchor="t" bIns="91425" lIns="91425" spcFirstLastPara="1" rIns="91425" wrap="square" tIns="91425">
            <a:spAutoFit/>
          </a:bodyPr>
          <a:lstStyle/>
          <a:p>
            <a:pPr indent="0" lvl="0" marL="0" rtl="0" algn="ctr">
              <a:lnSpc>
                <a:spcPct val="75000"/>
              </a:lnSpc>
              <a:spcBef>
                <a:spcPts val="0"/>
              </a:spcBef>
              <a:spcAft>
                <a:spcPts val="0"/>
              </a:spcAft>
              <a:buNone/>
            </a:pPr>
            <a:r>
              <a:rPr b="1" lang="en" sz="6500">
                <a:solidFill>
                  <a:srgbClr val="C78914"/>
                </a:solidFill>
              </a:rPr>
              <a:t>CHRISTIAN-ISH</a:t>
            </a:r>
            <a:endParaRPr b="1" sz="6500">
              <a:solidFill>
                <a:srgbClr val="C78914"/>
              </a:solidFill>
            </a:endParaRPr>
          </a:p>
        </p:txBody>
      </p:sp>
      <p:sp>
        <p:nvSpPr>
          <p:cNvPr id="91" name="Google Shape;91;p16"/>
          <p:cNvSpPr txBox="1"/>
          <p:nvPr/>
        </p:nvSpPr>
        <p:spPr>
          <a:xfrm>
            <a:off x="338609" y="1201850"/>
            <a:ext cx="4997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2000">
                <a:solidFill>
                  <a:schemeClr val="dk1"/>
                </a:solidFill>
              </a:rPr>
              <a:t>When Religion Replaces Relationship</a:t>
            </a:r>
            <a:endParaRPr b="1">
              <a:solidFill>
                <a:schemeClr val="dk1"/>
              </a:solidFill>
            </a:endParaRPr>
          </a:p>
        </p:txBody>
      </p:sp>
      <p:sp>
        <p:nvSpPr>
          <p:cNvPr id="92" name="Google Shape;92;p16"/>
          <p:cNvSpPr txBox="1"/>
          <p:nvPr/>
        </p:nvSpPr>
        <p:spPr>
          <a:xfrm>
            <a:off x="5611575" y="1201850"/>
            <a:ext cx="2961600" cy="4926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1200"/>
              </a:spcBef>
              <a:spcAft>
                <a:spcPts val="1200"/>
              </a:spcAft>
              <a:buClr>
                <a:schemeClr val="dk1"/>
              </a:buClr>
              <a:buSzPts val="1100"/>
              <a:buFont typeface="Arial"/>
              <a:buNone/>
            </a:pPr>
            <a:r>
              <a:rPr b="1" lang="en" sz="2000">
                <a:solidFill>
                  <a:schemeClr val="dk1"/>
                </a:solidFill>
              </a:rPr>
              <a:t>Matthew 23:25–28</a:t>
            </a:r>
            <a:endParaRPr b="1" i="1" sz="2000">
              <a:solidFill>
                <a:schemeClr val="dk1"/>
              </a:solidFill>
            </a:endParaRPr>
          </a:p>
        </p:txBody>
      </p:sp>
      <p:sp>
        <p:nvSpPr>
          <p:cNvPr id="93" name="Google Shape;93;p16"/>
          <p:cNvSpPr txBox="1"/>
          <p:nvPr/>
        </p:nvSpPr>
        <p:spPr>
          <a:xfrm>
            <a:off x="1636304" y="2689626"/>
            <a:ext cx="16113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broken</a:t>
            </a:r>
            <a:r>
              <a:rPr b="1" lang="en" sz="2000">
                <a:solidFill>
                  <a:schemeClr val="dk1"/>
                </a:solidFill>
              </a:rPr>
              <a:t> </a:t>
            </a:r>
            <a:endParaRPr b="1" i="0" sz="2000" u="none" cap="none" strike="noStrike">
              <a:solidFill>
                <a:schemeClr val="dk1"/>
              </a:solidFill>
              <a:latin typeface="Arial"/>
              <a:ea typeface="Arial"/>
              <a:cs typeface="Arial"/>
              <a:sym typeface="Arial"/>
            </a:endParaRPr>
          </a:p>
        </p:txBody>
      </p:sp>
      <p:sp>
        <p:nvSpPr>
          <p:cNvPr id="94" name="Google Shape;94;p16"/>
          <p:cNvSpPr txBox="1"/>
          <p:nvPr/>
        </p:nvSpPr>
        <p:spPr>
          <a:xfrm>
            <a:off x="974822" y="3637826"/>
            <a:ext cx="1931700" cy="400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b="1" lang="en" sz="2000">
                <a:solidFill>
                  <a:schemeClr val="dk1"/>
                </a:solidFill>
              </a:rPr>
              <a:t>private</a:t>
            </a:r>
            <a:endParaRPr b="1" i="0" sz="2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17"/>
          <p:cNvSpPr/>
          <p:nvPr/>
        </p:nvSpPr>
        <p:spPr>
          <a:xfrm>
            <a:off x="352075" y="1201850"/>
            <a:ext cx="8226600" cy="3806700"/>
          </a:xfrm>
          <a:prstGeom prst="rect">
            <a:avLst/>
          </a:prstGeom>
          <a:solidFill>
            <a:srgbClr val="F3EDE0">
              <a:alpha val="76080"/>
            </a:srgbClr>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FFFFFF"/>
              </a:solidFill>
              <a:highlight>
                <a:srgbClr val="F3EDE0"/>
              </a:highlight>
              <a:latin typeface="Arial"/>
              <a:ea typeface="Arial"/>
              <a:cs typeface="Arial"/>
              <a:sym typeface="Arial"/>
            </a:endParaRPr>
          </a:p>
        </p:txBody>
      </p:sp>
      <p:sp>
        <p:nvSpPr>
          <p:cNvPr id="100" name="Google Shape;100;p17"/>
          <p:cNvSpPr txBox="1"/>
          <p:nvPr/>
        </p:nvSpPr>
        <p:spPr>
          <a:xfrm>
            <a:off x="549225" y="2437642"/>
            <a:ext cx="80835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Religious activity can </a:t>
            </a:r>
            <a:r>
              <a:rPr b="1" lang="en" sz="2000">
                <a:solidFill>
                  <a:schemeClr val="dk1"/>
                </a:solidFill>
              </a:rPr>
              <a:t>________</a:t>
            </a:r>
            <a:r>
              <a:rPr lang="en" sz="2000">
                <a:solidFill>
                  <a:schemeClr val="dk1"/>
                </a:solidFill>
              </a:rPr>
              <a:t> spiritual apathy.</a:t>
            </a:r>
            <a:endParaRPr sz="2000">
              <a:solidFill>
                <a:srgbClr val="0E0E0E"/>
              </a:solidFill>
            </a:endParaRPr>
          </a:p>
        </p:txBody>
      </p:sp>
      <p:sp>
        <p:nvSpPr>
          <p:cNvPr id="101" name="Google Shape;101;p17"/>
          <p:cNvSpPr txBox="1"/>
          <p:nvPr/>
        </p:nvSpPr>
        <p:spPr>
          <a:xfrm>
            <a:off x="398325" y="1754842"/>
            <a:ext cx="8180400" cy="507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400"/>
              </a:spcBef>
              <a:spcAft>
                <a:spcPts val="400"/>
              </a:spcAft>
              <a:buClr>
                <a:schemeClr val="dk1"/>
              </a:buClr>
              <a:buSzPts val="1100"/>
              <a:buFont typeface="Arial"/>
              <a:buNone/>
            </a:pPr>
            <a:r>
              <a:rPr b="1" i="1" lang="en" sz="2700">
                <a:solidFill>
                  <a:schemeClr val="dk1"/>
                </a:solidFill>
              </a:rPr>
              <a:t>2: Religion Can Be a Mask for Rebellion</a:t>
            </a:r>
            <a:endParaRPr b="1" i="1" sz="2700">
              <a:solidFill>
                <a:schemeClr val="dk1"/>
              </a:solidFill>
            </a:endParaRPr>
          </a:p>
        </p:txBody>
      </p:sp>
      <p:sp>
        <p:nvSpPr>
          <p:cNvPr id="102" name="Google Shape;102;p17"/>
          <p:cNvSpPr txBox="1"/>
          <p:nvPr/>
        </p:nvSpPr>
        <p:spPr>
          <a:xfrm>
            <a:off x="549225" y="3134850"/>
            <a:ext cx="8011200" cy="84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Jesus warns: you can _______ reverence and still reject _____________.</a:t>
            </a:r>
            <a:endParaRPr sz="2000">
              <a:solidFill>
                <a:srgbClr val="0E0E0E"/>
              </a:solidFill>
            </a:endParaRPr>
          </a:p>
        </p:txBody>
      </p:sp>
      <p:sp>
        <p:nvSpPr>
          <p:cNvPr id="103" name="Google Shape;103;p17"/>
          <p:cNvSpPr txBox="1"/>
          <p:nvPr/>
        </p:nvSpPr>
        <p:spPr>
          <a:xfrm>
            <a:off x="1224197" y="3475525"/>
            <a:ext cx="15813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repentance</a:t>
            </a:r>
            <a:endParaRPr b="1" i="0" sz="2000" u="none" cap="none" strike="noStrike">
              <a:solidFill>
                <a:schemeClr val="dk1"/>
              </a:solidFill>
              <a:latin typeface="Arial"/>
              <a:ea typeface="Arial"/>
              <a:cs typeface="Arial"/>
              <a:sym typeface="Arial"/>
            </a:endParaRPr>
          </a:p>
        </p:txBody>
      </p:sp>
      <p:sp>
        <p:nvSpPr>
          <p:cNvPr id="104" name="Google Shape;104;p17"/>
          <p:cNvSpPr txBox="1"/>
          <p:nvPr/>
        </p:nvSpPr>
        <p:spPr>
          <a:xfrm>
            <a:off x="549225" y="4050175"/>
            <a:ext cx="8011200" cy="84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We often use rules to avoid _______________—performing but not ___________</a:t>
            </a:r>
            <a:r>
              <a:rPr lang="en" sz="2000">
                <a:solidFill>
                  <a:schemeClr val="dk1"/>
                </a:solidFill>
              </a:rPr>
              <a:t>__</a:t>
            </a:r>
            <a:r>
              <a:rPr lang="en" sz="2000">
                <a:solidFill>
                  <a:schemeClr val="dk1"/>
                </a:solidFill>
              </a:rPr>
              <a:t>_.</a:t>
            </a:r>
            <a:endParaRPr sz="2000">
              <a:solidFill>
                <a:schemeClr val="dk1"/>
              </a:solidFill>
            </a:endParaRPr>
          </a:p>
        </p:txBody>
      </p:sp>
      <p:sp>
        <p:nvSpPr>
          <p:cNvPr id="105" name="Google Shape;105;p17"/>
          <p:cNvSpPr txBox="1"/>
          <p:nvPr/>
        </p:nvSpPr>
        <p:spPr>
          <a:xfrm>
            <a:off x="4343200" y="4037675"/>
            <a:ext cx="1807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relationships</a:t>
            </a:r>
            <a:endParaRPr b="1" i="0" sz="2000" u="none" cap="none" strike="noStrike">
              <a:solidFill>
                <a:schemeClr val="dk1"/>
              </a:solidFill>
              <a:latin typeface="Arial"/>
              <a:ea typeface="Arial"/>
              <a:cs typeface="Arial"/>
              <a:sym typeface="Arial"/>
            </a:endParaRPr>
          </a:p>
        </p:txBody>
      </p:sp>
      <p:sp>
        <p:nvSpPr>
          <p:cNvPr id="106" name="Google Shape;106;p17"/>
          <p:cNvSpPr txBox="1"/>
          <p:nvPr/>
        </p:nvSpPr>
        <p:spPr>
          <a:xfrm>
            <a:off x="3624273" y="2408550"/>
            <a:ext cx="982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hide</a:t>
            </a:r>
            <a:endParaRPr b="1" i="0" sz="2000" u="none" cap="none" strike="noStrike">
              <a:solidFill>
                <a:schemeClr val="dk1"/>
              </a:solidFill>
              <a:latin typeface="Arial"/>
              <a:ea typeface="Arial"/>
              <a:cs typeface="Arial"/>
              <a:sym typeface="Arial"/>
            </a:endParaRPr>
          </a:p>
        </p:txBody>
      </p:sp>
      <p:sp>
        <p:nvSpPr>
          <p:cNvPr id="107" name="Google Shape;107;p17"/>
          <p:cNvSpPr txBox="1"/>
          <p:nvPr/>
        </p:nvSpPr>
        <p:spPr>
          <a:xfrm>
            <a:off x="3270334" y="3114125"/>
            <a:ext cx="2120400" cy="400200"/>
          </a:xfrm>
          <a:prstGeom prst="rect">
            <a:avLst/>
          </a:prstGeom>
          <a:noFill/>
          <a:ln>
            <a:noFill/>
          </a:ln>
        </p:spPr>
        <p:txBody>
          <a:bodyPr anchorCtr="0" anchor="t" bIns="45700" lIns="91425" spcFirstLastPara="1" rIns="91425" wrap="square" tIns="45700">
            <a:spAutoFit/>
          </a:bodyPr>
          <a:lstStyle/>
          <a:p>
            <a:pPr indent="0" lvl="0" marL="457200" rtl="0" algn="l">
              <a:lnSpc>
                <a:spcPct val="115000"/>
              </a:lnSpc>
              <a:spcBef>
                <a:spcPts val="0"/>
              </a:spcBef>
              <a:spcAft>
                <a:spcPts val="0"/>
              </a:spcAft>
              <a:buNone/>
            </a:pPr>
            <a:r>
              <a:rPr b="1" lang="en" sz="2000">
                <a:solidFill>
                  <a:schemeClr val="dk1"/>
                </a:solidFill>
              </a:rPr>
              <a:t>fake</a:t>
            </a:r>
            <a:endParaRPr b="1" i="0" sz="2000" u="none" cap="none" strike="noStrike">
              <a:solidFill>
                <a:schemeClr val="dk1"/>
              </a:solidFill>
              <a:latin typeface="Arial"/>
              <a:ea typeface="Arial"/>
              <a:cs typeface="Arial"/>
              <a:sym typeface="Arial"/>
            </a:endParaRPr>
          </a:p>
        </p:txBody>
      </p:sp>
      <p:sp>
        <p:nvSpPr>
          <p:cNvPr id="108" name="Google Shape;108;p17"/>
          <p:cNvSpPr txBox="1"/>
          <p:nvPr/>
        </p:nvSpPr>
        <p:spPr>
          <a:xfrm>
            <a:off x="462700" y="123203"/>
            <a:ext cx="7408200" cy="935100"/>
          </a:xfrm>
          <a:prstGeom prst="rect">
            <a:avLst/>
          </a:prstGeom>
          <a:noFill/>
          <a:ln>
            <a:noFill/>
          </a:ln>
          <a:effectLst>
            <a:outerShdw rotWithShape="0" algn="bl" dir="1080000" dist="19050">
              <a:schemeClr val="lt1">
                <a:alpha val="92000"/>
              </a:schemeClr>
            </a:outerShdw>
          </a:effectLst>
        </p:spPr>
        <p:txBody>
          <a:bodyPr anchorCtr="0" anchor="t" bIns="91425" lIns="91425" spcFirstLastPara="1" rIns="91425" wrap="square" tIns="91425">
            <a:spAutoFit/>
          </a:bodyPr>
          <a:lstStyle/>
          <a:p>
            <a:pPr indent="0" lvl="0" marL="0" rtl="0" algn="ctr">
              <a:lnSpc>
                <a:spcPct val="75000"/>
              </a:lnSpc>
              <a:spcBef>
                <a:spcPts val="0"/>
              </a:spcBef>
              <a:spcAft>
                <a:spcPts val="0"/>
              </a:spcAft>
              <a:buNone/>
            </a:pPr>
            <a:r>
              <a:rPr b="1" lang="en" sz="6500">
                <a:solidFill>
                  <a:srgbClr val="C78914"/>
                </a:solidFill>
              </a:rPr>
              <a:t>CHRISTIAN-ISH</a:t>
            </a:r>
            <a:endParaRPr b="1" sz="6500">
              <a:solidFill>
                <a:srgbClr val="C78914"/>
              </a:solidFill>
            </a:endParaRPr>
          </a:p>
        </p:txBody>
      </p:sp>
      <p:sp>
        <p:nvSpPr>
          <p:cNvPr id="109" name="Google Shape;109;p17"/>
          <p:cNvSpPr txBox="1"/>
          <p:nvPr/>
        </p:nvSpPr>
        <p:spPr>
          <a:xfrm>
            <a:off x="1548325" y="4416725"/>
            <a:ext cx="20304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surrendering</a:t>
            </a:r>
            <a:endParaRPr b="1" i="0" sz="2000" u="none" cap="none" strike="noStrike">
              <a:solidFill>
                <a:schemeClr val="dk1"/>
              </a:solidFill>
              <a:latin typeface="Arial"/>
              <a:ea typeface="Arial"/>
              <a:cs typeface="Arial"/>
              <a:sym typeface="Arial"/>
            </a:endParaRPr>
          </a:p>
        </p:txBody>
      </p:sp>
      <p:sp>
        <p:nvSpPr>
          <p:cNvPr id="110" name="Google Shape;110;p17"/>
          <p:cNvSpPr txBox="1"/>
          <p:nvPr/>
        </p:nvSpPr>
        <p:spPr>
          <a:xfrm>
            <a:off x="338609" y="1210842"/>
            <a:ext cx="4997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2000">
                <a:solidFill>
                  <a:schemeClr val="dk1"/>
                </a:solidFill>
              </a:rPr>
              <a:t>When Religion Replaces Relationship</a:t>
            </a:r>
            <a:endParaRPr b="1">
              <a:solidFill>
                <a:schemeClr val="dk1"/>
              </a:solidFill>
            </a:endParaRPr>
          </a:p>
        </p:txBody>
      </p:sp>
      <p:sp>
        <p:nvSpPr>
          <p:cNvPr id="111" name="Google Shape;111;p17"/>
          <p:cNvSpPr txBox="1"/>
          <p:nvPr/>
        </p:nvSpPr>
        <p:spPr>
          <a:xfrm>
            <a:off x="5611575" y="1210842"/>
            <a:ext cx="2961600" cy="4926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1200"/>
              </a:spcBef>
              <a:spcAft>
                <a:spcPts val="1200"/>
              </a:spcAft>
              <a:buClr>
                <a:schemeClr val="dk1"/>
              </a:buClr>
              <a:buSzPts val="1100"/>
              <a:buFont typeface="Arial"/>
              <a:buNone/>
            </a:pPr>
            <a:r>
              <a:rPr b="1" lang="en" sz="2000">
                <a:solidFill>
                  <a:schemeClr val="dk1"/>
                </a:solidFill>
              </a:rPr>
              <a:t>Matthew 23:25–28</a:t>
            </a:r>
            <a:endParaRPr b="1" i="1"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18"/>
          <p:cNvSpPr/>
          <p:nvPr/>
        </p:nvSpPr>
        <p:spPr>
          <a:xfrm>
            <a:off x="326025" y="1201850"/>
            <a:ext cx="8226600" cy="3824700"/>
          </a:xfrm>
          <a:prstGeom prst="rect">
            <a:avLst/>
          </a:prstGeom>
          <a:solidFill>
            <a:srgbClr val="F3EDE0">
              <a:alpha val="76080"/>
            </a:srgbClr>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7" name="Google Shape;117;p18"/>
          <p:cNvSpPr txBox="1"/>
          <p:nvPr/>
        </p:nvSpPr>
        <p:spPr>
          <a:xfrm>
            <a:off x="113825" y="2406200"/>
            <a:ext cx="8132100" cy="846600"/>
          </a:xfrm>
          <a:prstGeom prst="rect">
            <a:avLst/>
          </a:prstGeom>
          <a:noFill/>
          <a:ln>
            <a:noFill/>
          </a:ln>
        </p:spPr>
        <p:txBody>
          <a:bodyPr anchorCtr="0" anchor="t" bIns="91425" lIns="91425" spcFirstLastPara="1" rIns="91425" wrap="square" tIns="91425">
            <a:spAutoFit/>
          </a:bodyPr>
          <a:lstStyle/>
          <a:p>
            <a:pPr indent="-355600" lvl="0" marL="914400" rtl="0" algn="l">
              <a:lnSpc>
                <a:spcPct val="115000"/>
              </a:lnSpc>
              <a:spcBef>
                <a:spcPts val="1200"/>
              </a:spcBef>
              <a:spcAft>
                <a:spcPts val="0"/>
              </a:spcAft>
              <a:buClr>
                <a:schemeClr val="dk1"/>
              </a:buClr>
              <a:buSzPts val="2000"/>
              <a:buChar char="●"/>
            </a:pPr>
            <a:r>
              <a:rPr lang="en" sz="2000">
                <a:solidFill>
                  <a:schemeClr val="dk1"/>
                </a:solidFill>
              </a:rPr>
              <a:t>God wants to deal with your ______ life first—your ____________, _________, and __________.</a:t>
            </a:r>
            <a:endParaRPr sz="2000">
              <a:solidFill>
                <a:srgbClr val="0E0E0E"/>
              </a:solidFill>
            </a:endParaRPr>
          </a:p>
        </p:txBody>
      </p:sp>
      <p:sp>
        <p:nvSpPr>
          <p:cNvPr id="118" name="Google Shape;118;p18"/>
          <p:cNvSpPr txBox="1"/>
          <p:nvPr/>
        </p:nvSpPr>
        <p:spPr>
          <a:xfrm>
            <a:off x="491000" y="1822050"/>
            <a:ext cx="8602800" cy="507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400"/>
              </a:spcBef>
              <a:spcAft>
                <a:spcPts val="400"/>
              </a:spcAft>
              <a:buClr>
                <a:schemeClr val="dk1"/>
              </a:buClr>
              <a:buSzPts val="1100"/>
              <a:buFont typeface="Arial"/>
              <a:buNone/>
            </a:pPr>
            <a:r>
              <a:rPr b="1" i="1" lang="en" sz="2700">
                <a:solidFill>
                  <a:schemeClr val="dk1"/>
                </a:solidFill>
              </a:rPr>
              <a:t>3: </a:t>
            </a:r>
            <a:r>
              <a:rPr b="1" lang="en" sz="2700">
                <a:solidFill>
                  <a:schemeClr val="dk1"/>
                </a:solidFill>
              </a:rPr>
              <a:t>True Relationship Changes the Inside First</a:t>
            </a:r>
            <a:endParaRPr b="1" i="1" sz="2700">
              <a:solidFill>
                <a:schemeClr val="dk1"/>
              </a:solidFill>
            </a:endParaRPr>
          </a:p>
        </p:txBody>
      </p:sp>
      <p:sp>
        <p:nvSpPr>
          <p:cNvPr id="119" name="Google Shape;119;p18"/>
          <p:cNvSpPr txBox="1"/>
          <p:nvPr/>
        </p:nvSpPr>
        <p:spPr>
          <a:xfrm>
            <a:off x="4352825" y="2397208"/>
            <a:ext cx="1569300" cy="384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None/>
            </a:pPr>
            <a:r>
              <a:rPr b="1" lang="en" sz="1900">
                <a:solidFill>
                  <a:schemeClr val="dk1"/>
                </a:solidFill>
              </a:rPr>
              <a:t>inner</a:t>
            </a:r>
            <a:endParaRPr b="1" i="0" sz="2000" u="none" cap="none" strike="noStrike">
              <a:solidFill>
                <a:schemeClr val="dk1"/>
              </a:solidFill>
              <a:latin typeface="Arial"/>
              <a:ea typeface="Arial"/>
              <a:cs typeface="Arial"/>
              <a:sym typeface="Arial"/>
            </a:endParaRPr>
          </a:p>
        </p:txBody>
      </p:sp>
      <p:sp>
        <p:nvSpPr>
          <p:cNvPr id="120" name="Google Shape;120;p18"/>
          <p:cNvSpPr txBox="1"/>
          <p:nvPr/>
        </p:nvSpPr>
        <p:spPr>
          <a:xfrm>
            <a:off x="549225" y="3416000"/>
            <a:ext cx="80112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When the _________ is clean, the ___________ will follow.</a:t>
            </a:r>
            <a:endParaRPr sz="2000">
              <a:solidFill>
                <a:schemeClr val="dk1"/>
              </a:solidFill>
            </a:endParaRPr>
          </a:p>
        </p:txBody>
      </p:sp>
      <p:sp>
        <p:nvSpPr>
          <p:cNvPr id="121" name="Google Shape;121;p18"/>
          <p:cNvSpPr txBox="1"/>
          <p:nvPr/>
        </p:nvSpPr>
        <p:spPr>
          <a:xfrm>
            <a:off x="2395022" y="3428506"/>
            <a:ext cx="1281600" cy="369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None/>
            </a:pPr>
            <a:r>
              <a:rPr b="1" lang="en" sz="1800">
                <a:solidFill>
                  <a:schemeClr val="dk1"/>
                </a:solidFill>
              </a:rPr>
              <a:t>heart</a:t>
            </a:r>
            <a:endParaRPr b="1" i="0" sz="2000" u="none" cap="none" strike="noStrike">
              <a:solidFill>
                <a:schemeClr val="dk1"/>
              </a:solidFill>
              <a:latin typeface="Arial"/>
              <a:ea typeface="Arial"/>
              <a:cs typeface="Arial"/>
              <a:sym typeface="Arial"/>
            </a:endParaRPr>
          </a:p>
        </p:txBody>
      </p:sp>
      <p:sp>
        <p:nvSpPr>
          <p:cNvPr id="122" name="Google Shape;122;p18"/>
          <p:cNvSpPr txBox="1"/>
          <p:nvPr/>
        </p:nvSpPr>
        <p:spPr>
          <a:xfrm>
            <a:off x="549225" y="4100950"/>
            <a:ext cx="7943100" cy="84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Relationship with Jesus is the ________   —not the ___________ touch.</a:t>
            </a:r>
            <a:endParaRPr sz="2000">
              <a:solidFill>
                <a:schemeClr val="dk1"/>
              </a:solidFill>
            </a:endParaRPr>
          </a:p>
        </p:txBody>
      </p:sp>
      <p:sp>
        <p:nvSpPr>
          <p:cNvPr id="123" name="Google Shape;123;p18"/>
          <p:cNvSpPr txBox="1"/>
          <p:nvPr/>
        </p:nvSpPr>
        <p:spPr>
          <a:xfrm>
            <a:off x="4517971" y="4085667"/>
            <a:ext cx="17256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point</a:t>
            </a:r>
            <a:endParaRPr b="1" i="0" sz="2000" u="none" cap="none" strike="noStrike">
              <a:solidFill>
                <a:schemeClr val="dk1"/>
              </a:solidFill>
              <a:latin typeface="Arial"/>
              <a:ea typeface="Arial"/>
              <a:cs typeface="Arial"/>
              <a:sym typeface="Arial"/>
            </a:endParaRPr>
          </a:p>
        </p:txBody>
      </p:sp>
      <p:sp>
        <p:nvSpPr>
          <p:cNvPr id="124" name="Google Shape;124;p18"/>
          <p:cNvSpPr txBox="1"/>
          <p:nvPr/>
        </p:nvSpPr>
        <p:spPr>
          <a:xfrm>
            <a:off x="5240289" y="3338036"/>
            <a:ext cx="20238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800">
                <a:solidFill>
                  <a:schemeClr val="dk1"/>
                </a:solidFill>
              </a:rPr>
              <a:t>habits</a:t>
            </a:r>
            <a:endParaRPr b="1"/>
          </a:p>
        </p:txBody>
      </p:sp>
      <p:sp>
        <p:nvSpPr>
          <p:cNvPr id="125" name="Google Shape;125;p18"/>
          <p:cNvSpPr txBox="1"/>
          <p:nvPr/>
        </p:nvSpPr>
        <p:spPr>
          <a:xfrm>
            <a:off x="462700" y="123203"/>
            <a:ext cx="7408200" cy="935100"/>
          </a:xfrm>
          <a:prstGeom prst="rect">
            <a:avLst/>
          </a:prstGeom>
          <a:noFill/>
          <a:ln>
            <a:noFill/>
          </a:ln>
          <a:effectLst>
            <a:outerShdw rotWithShape="0" algn="bl" dir="1080000" dist="19050">
              <a:schemeClr val="lt1">
                <a:alpha val="92000"/>
              </a:schemeClr>
            </a:outerShdw>
          </a:effectLst>
        </p:spPr>
        <p:txBody>
          <a:bodyPr anchorCtr="0" anchor="t" bIns="91425" lIns="91425" spcFirstLastPara="1" rIns="91425" wrap="square" tIns="91425">
            <a:spAutoFit/>
          </a:bodyPr>
          <a:lstStyle/>
          <a:p>
            <a:pPr indent="0" lvl="0" marL="0" rtl="0" algn="ctr">
              <a:lnSpc>
                <a:spcPct val="75000"/>
              </a:lnSpc>
              <a:spcBef>
                <a:spcPts val="0"/>
              </a:spcBef>
              <a:spcAft>
                <a:spcPts val="0"/>
              </a:spcAft>
              <a:buNone/>
            </a:pPr>
            <a:r>
              <a:rPr b="1" lang="en" sz="6500">
                <a:solidFill>
                  <a:srgbClr val="C78914"/>
                </a:solidFill>
              </a:rPr>
              <a:t>CHRISTIAN-ISH</a:t>
            </a:r>
            <a:endParaRPr b="1" sz="6500">
              <a:solidFill>
                <a:srgbClr val="C78914"/>
              </a:solidFill>
            </a:endParaRPr>
          </a:p>
        </p:txBody>
      </p:sp>
      <p:sp>
        <p:nvSpPr>
          <p:cNvPr id="126" name="Google Shape;126;p18"/>
          <p:cNvSpPr txBox="1"/>
          <p:nvPr/>
        </p:nvSpPr>
        <p:spPr>
          <a:xfrm>
            <a:off x="1223160" y="4427220"/>
            <a:ext cx="20238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800">
                <a:solidFill>
                  <a:schemeClr val="dk1"/>
                </a:solidFill>
              </a:rPr>
              <a:t>finishing</a:t>
            </a:r>
            <a:endParaRPr b="1"/>
          </a:p>
        </p:txBody>
      </p:sp>
      <p:sp>
        <p:nvSpPr>
          <p:cNvPr id="127" name="Google Shape;127;p18"/>
          <p:cNvSpPr txBox="1"/>
          <p:nvPr/>
        </p:nvSpPr>
        <p:spPr>
          <a:xfrm>
            <a:off x="338609" y="1197121"/>
            <a:ext cx="4997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2000">
                <a:solidFill>
                  <a:schemeClr val="dk1"/>
                </a:solidFill>
              </a:rPr>
              <a:t>When Religion Replaces Relationship</a:t>
            </a:r>
            <a:endParaRPr b="1">
              <a:solidFill>
                <a:schemeClr val="dk1"/>
              </a:solidFill>
            </a:endParaRPr>
          </a:p>
        </p:txBody>
      </p:sp>
      <p:sp>
        <p:nvSpPr>
          <p:cNvPr id="128" name="Google Shape;128;p18"/>
          <p:cNvSpPr txBox="1"/>
          <p:nvPr/>
        </p:nvSpPr>
        <p:spPr>
          <a:xfrm>
            <a:off x="5611575" y="1197121"/>
            <a:ext cx="2961600" cy="4926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1200"/>
              </a:spcBef>
              <a:spcAft>
                <a:spcPts val="1200"/>
              </a:spcAft>
              <a:buClr>
                <a:schemeClr val="dk1"/>
              </a:buClr>
              <a:buSzPts val="1100"/>
              <a:buFont typeface="Arial"/>
              <a:buNone/>
            </a:pPr>
            <a:r>
              <a:rPr b="1" lang="en" sz="2000">
                <a:solidFill>
                  <a:schemeClr val="dk1"/>
                </a:solidFill>
              </a:rPr>
              <a:t>Matthew 23:25–28</a:t>
            </a:r>
            <a:endParaRPr b="1" i="1" sz="2000">
              <a:solidFill>
                <a:schemeClr val="dk1"/>
              </a:solidFill>
            </a:endParaRPr>
          </a:p>
        </p:txBody>
      </p:sp>
      <p:sp>
        <p:nvSpPr>
          <p:cNvPr id="129" name="Google Shape;129;p18"/>
          <p:cNvSpPr txBox="1"/>
          <p:nvPr/>
        </p:nvSpPr>
        <p:spPr>
          <a:xfrm>
            <a:off x="1273586" y="2760224"/>
            <a:ext cx="1569300" cy="384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None/>
            </a:pPr>
            <a:r>
              <a:rPr b="1" lang="en" sz="1900">
                <a:solidFill>
                  <a:schemeClr val="dk1"/>
                </a:solidFill>
              </a:rPr>
              <a:t>thoughts</a:t>
            </a:r>
            <a:endParaRPr b="1" i="0" sz="2000" u="none" cap="none" strike="noStrike">
              <a:solidFill>
                <a:schemeClr val="dk1"/>
              </a:solidFill>
              <a:latin typeface="Arial"/>
              <a:ea typeface="Arial"/>
              <a:cs typeface="Arial"/>
              <a:sym typeface="Arial"/>
            </a:endParaRPr>
          </a:p>
        </p:txBody>
      </p:sp>
      <p:sp>
        <p:nvSpPr>
          <p:cNvPr id="130" name="Google Shape;130;p18"/>
          <p:cNvSpPr txBox="1"/>
          <p:nvPr/>
        </p:nvSpPr>
        <p:spPr>
          <a:xfrm>
            <a:off x="3003939" y="2760224"/>
            <a:ext cx="1569300" cy="384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None/>
            </a:pPr>
            <a:r>
              <a:rPr b="1" lang="en" sz="1900">
                <a:solidFill>
                  <a:schemeClr val="dk1"/>
                </a:solidFill>
              </a:rPr>
              <a:t>motives</a:t>
            </a:r>
            <a:endParaRPr b="1" i="0" sz="2000" u="none" cap="none" strike="noStrike">
              <a:solidFill>
                <a:schemeClr val="dk1"/>
              </a:solidFill>
              <a:latin typeface="Arial"/>
              <a:ea typeface="Arial"/>
              <a:cs typeface="Arial"/>
              <a:sym typeface="Arial"/>
            </a:endParaRPr>
          </a:p>
        </p:txBody>
      </p:sp>
      <p:sp>
        <p:nvSpPr>
          <p:cNvPr id="131" name="Google Shape;131;p18"/>
          <p:cNvSpPr txBox="1"/>
          <p:nvPr/>
        </p:nvSpPr>
        <p:spPr>
          <a:xfrm>
            <a:off x="4980409" y="2760224"/>
            <a:ext cx="1569300" cy="384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None/>
            </a:pPr>
            <a:r>
              <a:rPr b="1" lang="en" sz="1900">
                <a:solidFill>
                  <a:schemeClr val="dk1"/>
                </a:solidFill>
              </a:rPr>
              <a:t>desires</a:t>
            </a:r>
            <a:endParaRPr b="1" i="0" sz="2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19"/>
          <p:cNvSpPr/>
          <p:nvPr/>
        </p:nvSpPr>
        <p:spPr>
          <a:xfrm>
            <a:off x="326025" y="1201850"/>
            <a:ext cx="8226600" cy="3837300"/>
          </a:xfrm>
          <a:prstGeom prst="rect">
            <a:avLst/>
          </a:prstGeom>
          <a:solidFill>
            <a:srgbClr val="F3EDE0">
              <a:alpha val="76080"/>
            </a:srgbClr>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7" name="Google Shape;137;p19"/>
          <p:cNvSpPr txBox="1"/>
          <p:nvPr/>
        </p:nvSpPr>
        <p:spPr>
          <a:xfrm>
            <a:off x="326025" y="1659042"/>
            <a:ext cx="8226600" cy="10314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7200"/>
              <a:buNone/>
            </a:pPr>
            <a:r>
              <a:rPr b="1" lang="en" sz="6100">
                <a:solidFill>
                  <a:schemeClr val="dk1"/>
                </a:solidFill>
              </a:rPr>
              <a:t>Weekly Challenge</a:t>
            </a:r>
            <a:endParaRPr sz="2100">
              <a:solidFill>
                <a:schemeClr val="dk1"/>
              </a:solidFill>
            </a:endParaRPr>
          </a:p>
        </p:txBody>
      </p:sp>
      <p:sp>
        <p:nvSpPr>
          <p:cNvPr id="138" name="Google Shape;138;p19"/>
          <p:cNvSpPr txBox="1"/>
          <p:nvPr/>
        </p:nvSpPr>
        <p:spPr>
          <a:xfrm>
            <a:off x="478425" y="2697466"/>
            <a:ext cx="7972200" cy="233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800">
                <a:solidFill>
                  <a:schemeClr val="dk1"/>
                </a:solidFill>
              </a:rPr>
              <a:t>Reflect:</a:t>
            </a:r>
            <a:r>
              <a:rPr lang="en" sz="1800">
                <a:solidFill>
                  <a:schemeClr val="dk1"/>
                </a:solidFill>
              </a:rPr>
              <a:t> Where am I maintaining religious appearance but neglecting relationship with Jesus?</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1800">
                <a:solidFill>
                  <a:schemeClr val="dk1"/>
                </a:solidFill>
              </a:rPr>
              <a:t>Act:</a:t>
            </a:r>
            <a:r>
              <a:rPr lang="en" sz="1800">
                <a:solidFill>
                  <a:schemeClr val="dk1"/>
                </a:solidFill>
              </a:rPr>
              <a:t> Choose one area where you’ve been acting “Christian-ish” and open it to God’s cleansing work.</a:t>
            </a:r>
            <a:endParaRPr sz="18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b="1" lang="en" sz="1800">
                <a:solidFill>
                  <a:schemeClr val="dk1"/>
                </a:solidFill>
              </a:rPr>
              <a:t>Pray:  </a:t>
            </a:r>
            <a:r>
              <a:rPr lang="en" sz="1650">
                <a:solidFill>
                  <a:srgbClr val="0E0E0E"/>
                </a:solidFill>
              </a:rPr>
              <a:t>“Jesus, I don’t want a fake faith. Clean me from the inside out. Start with my heart.”</a:t>
            </a:r>
            <a:endParaRPr b="1" sz="1800">
              <a:solidFill>
                <a:schemeClr val="dk1"/>
              </a:solidFill>
            </a:endParaRPr>
          </a:p>
        </p:txBody>
      </p:sp>
      <p:sp>
        <p:nvSpPr>
          <p:cNvPr id="139" name="Google Shape;139;p19"/>
          <p:cNvSpPr txBox="1"/>
          <p:nvPr/>
        </p:nvSpPr>
        <p:spPr>
          <a:xfrm>
            <a:off x="462700" y="123203"/>
            <a:ext cx="7408200" cy="935100"/>
          </a:xfrm>
          <a:prstGeom prst="rect">
            <a:avLst/>
          </a:prstGeom>
          <a:noFill/>
          <a:ln>
            <a:noFill/>
          </a:ln>
          <a:effectLst>
            <a:outerShdw rotWithShape="0" algn="bl" dir="1080000" dist="19050">
              <a:schemeClr val="lt1">
                <a:alpha val="92000"/>
              </a:schemeClr>
            </a:outerShdw>
          </a:effectLst>
        </p:spPr>
        <p:txBody>
          <a:bodyPr anchorCtr="0" anchor="t" bIns="91425" lIns="91425" spcFirstLastPara="1" rIns="91425" wrap="square" tIns="91425">
            <a:spAutoFit/>
          </a:bodyPr>
          <a:lstStyle/>
          <a:p>
            <a:pPr indent="0" lvl="0" marL="0" rtl="0" algn="ctr">
              <a:lnSpc>
                <a:spcPct val="75000"/>
              </a:lnSpc>
              <a:spcBef>
                <a:spcPts val="0"/>
              </a:spcBef>
              <a:spcAft>
                <a:spcPts val="0"/>
              </a:spcAft>
              <a:buNone/>
            </a:pPr>
            <a:r>
              <a:rPr b="1" lang="en" sz="6500">
                <a:solidFill>
                  <a:srgbClr val="C78914"/>
                </a:solidFill>
              </a:rPr>
              <a:t>CHRISTIAN-ISH</a:t>
            </a:r>
            <a:endParaRPr b="1" sz="6500">
              <a:solidFill>
                <a:srgbClr val="C78914"/>
              </a:solidFill>
            </a:endParaRPr>
          </a:p>
        </p:txBody>
      </p:sp>
      <p:sp>
        <p:nvSpPr>
          <p:cNvPr id="140" name="Google Shape;140;p19"/>
          <p:cNvSpPr txBox="1"/>
          <p:nvPr/>
        </p:nvSpPr>
        <p:spPr>
          <a:xfrm>
            <a:off x="338609" y="1206113"/>
            <a:ext cx="4997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2000">
                <a:solidFill>
                  <a:schemeClr val="dk1"/>
                </a:solidFill>
              </a:rPr>
              <a:t>When Religion Replaces Relationship</a:t>
            </a:r>
            <a:endParaRPr b="1">
              <a:solidFill>
                <a:schemeClr val="dk1"/>
              </a:solidFill>
            </a:endParaRPr>
          </a:p>
        </p:txBody>
      </p:sp>
      <p:sp>
        <p:nvSpPr>
          <p:cNvPr id="141" name="Google Shape;141;p19"/>
          <p:cNvSpPr txBox="1"/>
          <p:nvPr/>
        </p:nvSpPr>
        <p:spPr>
          <a:xfrm>
            <a:off x="5611575" y="1206113"/>
            <a:ext cx="2961600" cy="4926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1200"/>
              </a:spcBef>
              <a:spcAft>
                <a:spcPts val="1200"/>
              </a:spcAft>
              <a:buClr>
                <a:schemeClr val="dk1"/>
              </a:buClr>
              <a:buSzPts val="1100"/>
              <a:buFont typeface="Arial"/>
              <a:buNone/>
            </a:pPr>
            <a:r>
              <a:rPr b="1" lang="en" sz="2000">
                <a:solidFill>
                  <a:schemeClr val="dk1"/>
                </a:solidFill>
              </a:rPr>
              <a:t>Matthew 23:25–28</a:t>
            </a:r>
            <a:endParaRPr b="1" i="1" sz="2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