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 Mono SemiBold"/>
      <p:regular r:id="rId14"/>
      <p:bold r:id="rId15"/>
      <p:italic r:id="rId16"/>
      <p:boldItalic r:id="rId17"/>
    </p:embeddedFont>
    <p:embeddedFont>
      <p:font typeface="Roboto"/>
      <p:regular r:id="rId18"/>
      <p:bold r:id="rId19"/>
      <p:italic r:id="rId20"/>
      <p:boldItalic r:id="rId21"/>
    </p:embeddedFont>
    <p:embeddedFont>
      <p:font typeface="Roboto Mon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RobotoMono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RobotoMono-italic.fntdata"/><Relationship Id="rId23" Type="http://schemas.openxmlformats.org/officeDocument/2006/relationships/font" Target="fonts/RobotoMon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RobotoMon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obotoMonoSemiBold-bold.fntdata"/><Relationship Id="rId14" Type="http://schemas.openxmlformats.org/officeDocument/2006/relationships/font" Target="fonts/RobotoMonoSemiBold-regular.fntdata"/><Relationship Id="rId17" Type="http://schemas.openxmlformats.org/officeDocument/2006/relationships/font" Target="fonts/RobotoMonoSemiBold-boldItalic.fntdata"/><Relationship Id="rId16" Type="http://schemas.openxmlformats.org/officeDocument/2006/relationships/font" Target="fonts/RobotoMonoSemiBold-italic.fntdata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3e2848431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3e284843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3f993378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3f99337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326e6b0c20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326e6b0c20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70ea702a4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70ea702a4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326e6b0c2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326e6b0c2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326e6b0c2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326e6b0c2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326e6b0c20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326e6b0c2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" name="Google Shape;12;p2"/>
          <p:cNvSpPr txBox="1"/>
          <p:nvPr/>
        </p:nvSpPr>
        <p:spPr>
          <a:xfrm>
            <a:off x="85750" y="-70575"/>
            <a:ext cx="8369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SUMMER </a:t>
            </a:r>
            <a:r>
              <a:rPr b="1" lang="en" sz="30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ON MISSION</a:t>
            </a:r>
            <a:endParaRPr b="1" sz="30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" name="Google Shape;13;p2"/>
          <p:cNvSpPr txBox="1"/>
          <p:nvPr/>
        </p:nvSpPr>
        <p:spPr>
          <a:xfrm>
            <a:off x="575350" y="1919650"/>
            <a:ext cx="5179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D56526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" name="Google Shape;14;p2"/>
          <p:cNvSpPr txBox="1"/>
          <p:nvPr/>
        </p:nvSpPr>
        <p:spPr>
          <a:xfrm>
            <a:off x="939200" y="354000"/>
            <a:ext cx="6999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DON’T JUST GO TO CHURCH, BE THE CHURCH THIS SUMMER</a:t>
            </a:r>
            <a:endParaRPr sz="1700">
              <a:solidFill>
                <a:schemeClr val="lt1"/>
              </a:solidFill>
              <a:latin typeface="Roboto Mono SemiBold"/>
              <a:ea typeface="Roboto Mono SemiBold"/>
              <a:cs typeface="Roboto Mono SemiBold"/>
              <a:sym typeface="Roboto Mono SemiBol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4"/>
          <p:cNvSpPr txBox="1"/>
          <p:nvPr/>
        </p:nvSpPr>
        <p:spPr>
          <a:xfrm>
            <a:off x="85750" y="-70575"/>
            <a:ext cx="8369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SUMMER ON MISSION</a:t>
            </a:r>
            <a:endParaRPr b="1" sz="30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3" name="Google Shape;23;p4"/>
          <p:cNvSpPr txBox="1"/>
          <p:nvPr/>
        </p:nvSpPr>
        <p:spPr>
          <a:xfrm>
            <a:off x="939200" y="354000"/>
            <a:ext cx="6999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DON’T JUST GO TO CHURCH, BE THE CHURCH THIS SUMMER</a:t>
            </a:r>
            <a:endParaRPr sz="1700">
              <a:solidFill>
                <a:schemeClr val="lt1"/>
              </a:solidFill>
              <a:latin typeface="Roboto Mono SemiBold"/>
              <a:ea typeface="Roboto Mono SemiBold"/>
              <a:cs typeface="Roboto Mono SemiBold"/>
              <a:sym typeface="Roboto Mono SemiBol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5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 title="HisWay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2025" y="0"/>
            <a:ext cx="761975" cy="1056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4.jpg"/><Relationship Id="rId5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/>
          <p:nvPr/>
        </p:nvSpPr>
        <p:spPr>
          <a:xfrm>
            <a:off x="7508675" y="3631490"/>
            <a:ext cx="1557300" cy="1418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 txBox="1"/>
          <p:nvPr/>
        </p:nvSpPr>
        <p:spPr>
          <a:xfrm>
            <a:off x="7575774" y="3573108"/>
            <a:ext cx="1468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Sermon Notes:</a:t>
            </a:r>
            <a:endParaRPr sz="1500">
              <a:solidFill>
                <a:srgbClr val="000000"/>
              </a:solidFill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1739700" y="4132350"/>
            <a:ext cx="5638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100" u="none" cap="none" strike="noStrike">
                <a:solidFill>
                  <a:srgbClr val="C78914"/>
                </a:solidFill>
              </a:rPr>
              <a:t>His Way Baptist Church</a:t>
            </a:r>
            <a:endParaRPr b="1" i="0" sz="1300" u="none" cap="none" strike="noStrike">
              <a:solidFill>
                <a:srgbClr val="C78914"/>
              </a:solidFill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1739700" y="4825689"/>
            <a:ext cx="5638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1600" u="none" cap="none" strike="noStrike">
                <a:solidFill>
                  <a:srgbClr val="C78914"/>
                </a:solidFill>
                <a:latin typeface="Arial"/>
                <a:ea typeface="Arial"/>
                <a:cs typeface="Arial"/>
                <a:sym typeface="Arial"/>
              </a:rPr>
              <a:t>Derrick Keith Douglas, </a:t>
            </a:r>
            <a:r>
              <a:rPr lang="en" sz="1600">
                <a:solidFill>
                  <a:srgbClr val="C78914"/>
                </a:solidFill>
              </a:rPr>
              <a:t>Lead Servant</a:t>
            </a:r>
            <a:endParaRPr b="0" i="0" sz="600" u="none" cap="none" strike="noStrike">
              <a:solidFill>
                <a:srgbClr val="C789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1739700" y="4583166"/>
            <a:ext cx="5638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1900" u="none" cap="none" strike="noStrike">
                <a:solidFill>
                  <a:srgbClr val="C78914"/>
                </a:solidFill>
                <a:latin typeface="Arial"/>
                <a:ea typeface="Arial"/>
                <a:cs typeface="Arial"/>
                <a:sym typeface="Arial"/>
              </a:rPr>
              <a:t>1818 Esther St.  Houston, T</a:t>
            </a:r>
            <a:r>
              <a:rPr lang="en" sz="1900">
                <a:solidFill>
                  <a:srgbClr val="C78914"/>
                </a:solidFill>
              </a:rPr>
              <a:t>X</a:t>
            </a:r>
            <a:r>
              <a:rPr b="0" i="0" lang="en" sz="1900" u="none" cap="none" strike="noStrike">
                <a:solidFill>
                  <a:srgbClr val="C78914"/>
                </a:solidFill>
                <a:latin typeface="Arial"/>
                <a:ea typeface="Arial"/>
                <a:cs typeface="Arial"/>
                <a:sym typeface="Arial"/>
              </a:rPr>
              <a:t> 77088</a:t>
            </a:r>
            <a:endParaRPr b="0" i="0" sz="500" u="none" cap="none" strike="noStrike">
              <a:solidFill>
                <a:srgbClr val="C789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1739700" y="2760978"/>
            <a:ext cx="5579700" cy="11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700">
                <a:solidFill>
                  <a:schemeClr val="lt1"/>
                </a:solidFill>
              </a:rPr>
              <a:t>When Culture Defines Your Christianity</a:t>
            </a:r>
            <a:endParaRPr b="1" sz="8400">
              <a:solidFill>
                <a:schemeClr val="lt1"/>
              </a:solidFill>
            </a:endParaRPr>
          </a:p>
        </p:txBody>
      </p:sp>
      <p:pic>
        <p:nvPicPr>
          <p:cNvPr id="72" name="Google Shape;72;p15" title="christian-ish-week2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75292" y="3913873"/>
            <a:ext cx="1064525" cy="1064525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/>
          <p:nvPr/>
        </p:nvSpPr>
        <p:spPr>
          <a:xfrm>
            <a:off x="338600" y="1084950"/>
            <a:ext cx="8226600" cy="3837900"/>
          </a:xfrm>
          <a:prstGeom prst="rect">
            <a:avLst/>
          </a:prstGeom>
          <a:solidFill>
            <a:srgbClr val="F3EDE0">
              <a:alpha val="76080"/>
            </a:srgbClr>
          </a:solidFill>
          <a:ln cap="flat" cmpd="sng" w="25400">
            <a:solidFill>
              <a:srgbClr val="0828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338609" y="1125650"/>
            <a:ext cx="4997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When Culture Defines Your Christianity</a:t>
            </a:r>
            <a:endParaRPr b="1" i="1" sz="2000">
              <a:solidFill>
                <a:schemeClr val="dk1"/>
              </a:solidFill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5611575" y="1125650"/>
            <a:ext cx="296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2000">
                <a:solidFill>
                  <a:schemeClr val="dk1"/>
                </a:solidFill>
              </a:rPr>
              <a:t>Romans 12:2</a:t>
            </a:r>
            <a:endParaRPr b="1" i="1" sz="2000">
              <a:solidFill>
                <a:schemeClr val="dk1"/>
              </a:solidFill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547575" y="1928683"/>
            <a:ext cx="7653300" cy="25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 </a:t>
            </a:r>
            <a:r>
              <a:rPr lang="en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Don’t copy the behavior and customs of this world, but let God transform you into a new person by changing the way you think. Then you will learn to know God’s will for you, which is good and pleasing and perfect.</a:t>
            </a:r>
            <a:endParaRPr sz="2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Romans 12:2 (NLT)</a:t>
            </a:r>
            <a:endParaRPr sz="2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462700" y="123203"/>
            <a:ext cx="7408200" cy="935100"/>
          </a:xfrm>
          <a:prstGeom prst="rect">
            <a:avLst/>
          </a:prstGeom>
          <a:noFill/>
          <a:ln>
            <a:noFill/>
          </a:ln>
          <a:effectLst>
            <a:outerShdw rotWithShape="0" algn="bl" dir="1080000" dist="19050">
              <a:schemeClr val="lt1">
                <a:alpha val="92000"/>
              </a:scheme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500">
                <a:solidFill>
                  <a:srgbClr val="C78914"/>
                </a:solidFill>
              </a:rPr>
              <a:t>CHRISTIAN-ISH</a:t>
            </a:r>
            <a:endParaRPr b="1" sz="6500">
              <a:solidFill>
                <a:srgbClr val="C78914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/>
          <p:nvPr/>
        </p:nvSpPr>
        <p:spPr>
          <a:xfrm>
            <a:off x="326025" y="1201850"/>
            <a:ext cx="8226600" cy="3770700"/>
          </a:xfrm>
          <a:prstGeom prst="rect">
            <a:avLst/>
          </a:prstGeom>
          <a:solidFill>
            <a:srgbClr val="F3EDE0">
              <a:alpha val="76080"/>
            </a:srgbClr>
          </a:solidFill>
          <a:ln cap="flat" cmpd="sng" w="25400">
            <a:solidFill>
              <a:srgbClr val="0828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395174" y="3238500"/>
            <a:ext cx="812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Small spiritual </a:t>
            </a:r>
            <a:r>
              <a:rPr b="1" lang="en" sz="2000">
                <a:solidFill>
                  <a:schemeClr val="dk1"/>
                </a:solidFill>
              </a:rPr>
              <a:t>___</a:t>
            </a:r>
            <a:r>
              <a:rPr b="1" lang="en" sz="2000">
                <a:solidFill>
                  <a:schemeClr val="dk1"/>
                </a:solidFill>
              </a:rPr>
              <a:t>______</a:t>
            </a:r>
            <a:r>
              <a:rPr b="1" lang="en" sz="2000">
                <a:solidFill>
                  <a:schemeClr val="dk1"/>
                </a:solidFill>
              </a:rPr>
              <a:t>_____</a:t>
            </a:r>
            <a:r>
              <a:rPr lang="en" sz="2000">
                <a:solidFill>
                  <a:schemeClr val="dk1"/>
                </a:solidFill>
              </a:rPr>
              <a:t> lead to large moral collapse.</a:t>
            </a:r>
            <a:endParaRPr sz="2000">
              <a:solidFill>
                <a:srgbClr val="0E0E0E"/>
              </a:solidFill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16025" y="1745850"/>
            <a:ext cx="8503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00050" lvl="0" marL="9144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700"/>
              <a:buAutoNum type="arabicPeriod"/>
            </a:pPr>
            <a:r>
              <a:rPr b="1" lang="en" sz="2700">
                <a:solidFill>
                  <a:schemeClr val="dk1"/>
                </a:solidFill>
              </a:rPr>
              <a:t>Compromise Dilutes Conviction</a:t>
            </a:r>
            <a:endParaRPr b="1" i="1" sz="2700">
              <a:solidFill>
                <a:srgbClr val="0E0E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2642229" y="3211866"/>
            <a:ext cx="193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compromises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404775" y="4029925"/>
            <a:ext cx="8114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You can’t represent the </a:t>
            </a:r>
            <a:r>
              <a:rPr b="1" lang="en" sz="2000">
                <a:solidFill>
                  <a:schemeClr val="dk1"/>
                </a:solidFill>
              </a:rPr>
              <a:t>__________</a:t>
            </a:r>
            <a:r>
              <a:rPr lang="en" sz="2000">
                <a:solidFill>
                  <a:schemeClr val="dk1"/>
                </a:solidFill>
              </a:rPr>
              <a:t> if you’re shaped by the </a:t>
            </a:r>
            <a:r>
              <a:rPr b="1" lang="en" sz="2000">
                <a:solidFill>
                  <a:schemeClr val="dk1"/>
                </a:solidFill>
              </a:rPr>
              <a:t>________</a:t>
            </a:r>
            <a:r>
              <a:rPr lang="en" sz="2000">
                <a:solidFill>
                  <a:schemeClr val="dk1"/>
                </a:solidFill>
              </a:rPr>
              <a:t>.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3684899" y="4003275"/>
            <a:ext cx="135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Kingdom</a:t>
            </a:r>
            <a:r>
              <a:rPr b="1" lang="en" sz="2000">
                <a:solidFill>
                  <a:schemeClr val="dk1"/>
                </a:solidFill>
              </a:rPr>
              <a:t> 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395174" y="2375283"/>
            <a:ext cx="79680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Christian‑ish faith says, “</a:t>
            </a:r>
            <a:r>
              <a:rPr b="1" lang="en" sz="2000">
                <a:solidFill>
                  <a:schemeClr val="dk1"/>
                </a:solidFill>
              </a:rPr>
              <a:t>________</a:t>
            </a:r>
            <a:r>
              <a:rPr lang="en" sz="2000">
                <a:solidFill>
                  <a:schemeClr val="dk1"/>
                </a:solidFill>
              </a:rPr>
              <a:t> in.” Christ says, “</a:t>
            </a:r>
            <a:r>
              <a:rPr b="1" lang="en" sz="2000">
                <a:solidFill>
                  <a:schemeClr val="dk1"/>
                </a:solidFill>
              </a:rPr>
              <a:t>________</a:t>
            </a:r>
            <a:r>
              <a:rPr lang="en" sz="2000">
                <a:solidFill>
                  <a:schemeClr val="dk1"/>
                </a:solidFill>
              </a:rPr>
              <a:t> out.”</a:t>
            </a:r>
            <a:endParaRPr sz="2000">
              <a:solidFill>
                <a:srgbClr val="0E0E0E"/>
              </a:solidFill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3838045" y="2357850"/>
            <a:ext cx="161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Blend</a:t>
            </a:r>
            <a:r>
              <a:rPr b="1" lang="en" sz="2000">
                <a:solidFill>
                  <a:schemeClr val="dk1"/>
                </a:solidFill>
              </a:rPr>
              <a:t> 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462700" y="123203"/>
            <a:ext cx="7408200" cy="935100"/>
          </a:xfrm>
          <a:prstGeom prst="rect">
            <a:avLst/>
          </a:prstGeom>
          <a:noFill/>
          <a:ln>
            <a:noFill/>
          </a:ln>
          <a:effectLst>
            <a:outerShdw rotWithShape="0" algn="bl" dir="1080000" dist="19050">
              <a:schemeClr val="lt1">
                <a:alpha val="92000"/>
              </a:scheme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500">
                <a:solidFill>
                  <a:srgbClr val="C78914"/>
                </a:solidFill>
              </a:rPr>
              <a:t>CHRISTIAN-ISH</a:t>
            </a:r>
            <a:endParaRPr b="1" sz="6500">
              <a:solidFill>
                <a:srgbClr val="C78914"/>
              </a:solidFill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6863797" y="2357850"/>
            <a:ext cx="161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Stand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977668" y="4357299"/>
            <a:ext cx="135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culture</a:t>
            </a:r>
            <a:r>
              <a:rPr b="1" lang="en" sz="2000">
                <a:solidFill>
                  <a:schemeClr val="dk1"/>
                </a:solidFill>
              </a:rPr>
              <a:t> 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338609" y="1125650"/>
            <a:ext cx="4997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When Culture Defines Your Christianity</a:t>
            </a:r>
            <a:endParaRPr b="1" i="1" sz="2000">
              <a:solidFill>
                <a:schemeClr val="dk1"/>
              </a:solidFill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5611575" y="1125650"/>
            <a:ext cx="296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2000">
                <a:solidFill>
                  <a:schemeClr val="dk1"/>
                </a:solidFill>
              </a:rPr>
              <a:t>Romans 12:2</a:t>
            </a:r>
            <a:endParaRPr b="1" i="1" sz="2000">
              <a:solidFill>
                <a:schemeClr val="dk1"/>
              </a:solidFill>
            </a:endParaRPr>
          </a:p>
        </p:txBody>
      </p:sp>
      <p:pic>
        <p:nvPicPr>
          <p:cNvPr id="99" name="Google Shape;99;p17" title="dpsd83kgxk6z.jpg"/>
          <p:cNvPicPr preferRelativeResize="0"/>
          <p:nvPr/>
        </p:nvPicPr>
        <p:blipFill rotWithShape="1">
          <a:blip r:embed="rId4">
            <a:alphaModFix/>
          </a:blip>
          <a:srcRect b="0" l="15898" r="18350" t="6968"/>
          <a:stretch/>
        </p:blipFill>
        <p:spPr>
          <a:xfrm>
            <a:off x="326025" y="840413"/>
            <a:ext cx="3441101" cy="391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 title="do-you-want-to-be-seen-or-not-mate-camouflage-safety-vest.jpg"/>
          <p:cNvPicPr preferRelativeResize="0"/>
          <p:nvPr/>
        </p:nvPicPr>
        <p:blipFill rotWithShape="1">
          <a:blip r:embed="rId5">
            <a:alphaModFix/>
          </a:blip>
          <a:srcRect b="3744" l="0" r="0" t="0"/>
          <a:stretch/>
        </p:blipFill>
        <p:spPr>
          <a:xfrm>
            <a:off x="3979975" y="667775"/>
            <a:ext cx="4539200" cy="420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/>
          <p:nvPr/>
        </p:nvSpPr>
        <p:spPr>
          <a:xfrm>
            <a:off x="352075" y="1201850"/>
            <a:ext cx="8226600" cy="3806700"/>
          </a:xfrm>
          <a:prstGeom prst="rect">
            <a:avLst/>
          </a:prstGeom>
          <a:solidFill>
            <a:srgbClr val="F3EDE0">
              <a:alpha val="76080"/>
            </a:srgbClr>
          </a:solidFill>
          <a:ln cap="flat" cmpd="sng" w="25400">
            <a:solidFill>
              <a:srgbClr val="0828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highlight>
                <a:srgbClr val="F3EDE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549225" y="2513842"/>
            <a:ext cx="80835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Real change doesn’t come from acting </a:t>
            </a:r>
            <a:r>
              <a:rPr b="1" lang="en" sz="2000">
                <a:solidFill>
                  <a:schemeClr val="dk1"/>
                </a:solidFill>
              </a:rPr>
              <a:t>__</a:t>
            </a:r>
            <a:r>
              <a:rPr b="1" lang="en" sz="2000">
                <a:solidFill>
                  <a:schemeClr val="dk1"/>
                </a:solidFill>
              </a:rPr>
              <a:t>__</a:t>
            </a:r>
            <a:r>
              <a:rPr b="1" lang="en" sz="2000">
                <a:solidFill>
                  <a:schemeClr val="dk1"/>
                </a:solidFill>
              </a:rPr>
              <a:t>______</a:t>
            </a:r>
            <a:r>
              <a:rPr lang="en" sz="2000">
                <a:solidFill>
                  <a:schemeClr val="dk1"/>
                </a:solidFill>
              </a:rPr>
              <a:t>—it comes from thinking </a:t>
            </a:r>
            <a:r>
              <a:rPr b="1" lang="en" sz="2000">
                <a:solidFill>
                  <a:schemeClr val="dk1"/>
                </a:solidFill>
              </a:rPr>
              <a:t>__</a:t>
            </a:r>
            <a:r>
              <a:rPr b="1" lang="en" sz="2000">
                <a:solidFill>
                  <a:schemeClr val="dk1"/>
                </a:solidFill>
              </a:rPr>
              <a:t>________</a:t>
            </a:r>
            <a:r>
              <a:rPr lang="en" sz="2000">
                <a:solidFill>
                  <a:schemeClr val="dk1"/>
                </a:solidFill>
              </a:rPr>
              <a:t>.</a:t>
            </a:r>
            <a:endParaRPr sz="2000">
              <a:solidFill>
                <a:srgbClr val="0E0E0E"/>
              </a:solidFill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343341" y="1832658"/>
            <a:ext cx="8180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2200">
                <a:solidFill>
                  <a:schemeClr val="dk1"/>
                </a:solidFill>
              </a:rPr>
              <a:t>2: </a:t>
            </a:r>
            <a:r>
              <a:rPr b="1" lang="en" sz="2200">
                <a:solidFill>
                  <a:schemeClr val="dk1"/>
                </a:solidFill>
              </a:rPr>
              <a:t>Cultural Christianity Is Comfortable, Not Transformational</a:t>
            </a:r>
            <a:endParaRPr b="1" i="1" sz="2200">
              <a:solidFill>
                <a:schemeClr val="dk1"/>
              </a:solidFill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549225" y="3439650"/>
            <a:ext cx="8011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The Spirit </a:t>
            </a:r>
            <a:r>
              <a:rPr b="1" lang="en" sz="2000">
                <a:solidFill>
                  <a:schemeClr val="dk1"/>
                </a:solidFill>
              </a:rPr>
              <a:t>__</a:t>
            </a:r>
            <a:r>
              <a:rPr b="1" lang="en" sz="2000">
                <a:solidFill>
                  <a:schemeClr val="dk1"/>
                </a:solidFill>
              </a:rPr>
              <a:t>_______</a:t>
            </a:r>
            <a:r>
              <a:rPr lang="en" sz="2000">
                <a:solidFill>
                  <a:schemeClr val="dk1"/>
                </a:solidFill>
              </a:rPr>
              <a:t> us through God’s Word, not worldly advice.</a:t>
            </a:r>
            <a:endParaRPr sz="2000">
              <a:solidFill>
                <a:srgbClr val="0E0E0E"/>
              </a:solidFill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2637175" y="2872975"/>
            <a:ext cx="135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different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549225" y="4050175"/>
            <a:ext cx="80112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Christian‑ish people conform to </a:t>
            </a:r>
            <a:r>
              <a:rPr b="1" lang="en" sz="2000">
                <a:solidFill>
                  <a:schemeClr val="dk1"/>
                </a:solidFill>
              </a:rPr>
              <a:t>________</a:t>
            </a:r>
            <a:r>
              <a:rPr lang="en" sz="2000">
                <a:solidFill>
                  <a:schemeClr val="dk1"/>
                </a:solidFill>
              </a:rPr>
              <a:t>; Christlike people reflect </a:t>
            </a:r>
            <a:r>
              <a:rPr b="1" lang="en" sz="2000">
                <a:solidFill>
                  <a:schemeClr val="dk1"/>
                </a:solidFill>
              </a:rPr>
              <a:t>________</a:t>
            </a:r>
            <a:r>
              <a:rPr lang="en" sz="2000">
                <a:solidFill>
                  <a:schemeClr val="dk1"/>
                </a:solidFill>
              </a:rPr>
              <a:t>.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4708097" y="4037664"/>
            <a:ext cx="148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trends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5556250" y="2484750"/>
            <a:ext cx="129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different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1925784" y="3418925"/>
            <a:ext cx="212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renews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462700" y="123203"/>
            <a:ext cx="7408200" cy="935100"/>
          </a:xfrm>
          <a:prstGeom prst="rect">
            <a:avLst/>
          </a:prstGeom>
          <a:noFill/>
          <a:ln>
            <a:noFill/>
          </a:ln>
          <a:effectLst>
            <a:outerShdw rotWithShape="0" algn="bl" dir="1080000" dist="19050">
              <a:schemeClr val="lt1">
                <a:alpha val="92000"/>
              </a:scheme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500">
                <a:solidFill>
                  <a:srgbClr val="C78914"/>
                </a:solidFill>
              </a:rPr>
              <a:t>CHRISTIAN-ISH</a:t>
            </a:r>
            <a:endParaRPr b="1" sz="6500">
              <a:solidFill>
                <a:srgbClr val="C78914"/>
              </a:solidFill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2099076" y="4416725"/>
            <a:ext cx="135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truth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338609" y="1201850"/>
            <a:ext cx="4997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When Culture Defines Your Christianity</a:t>
            </a:r>
            <a:endParaRPr b="1" i="1" sz="2000">
              <a:solidFill>
                <a:schemeClr val="dk1"/>
              </a:solidFill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5611575" y="1201850"/>
            <a:ext cx="296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2000">
                <a:solidFill>
                  <a:schemeClr val="dk1"/>
                </a:solidFill>
              </a:rPr>
              <a:t>Romans 12:2</a:t>
            </a:r>
            <a:endParaRPr b="1" i="1" sz="20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/>
          <p:nvPr/>
        </p:nvSpPr>
        <p:spPr>
          <a:xfrm>
            <a:off x="326025" y="1201850"/>
            <a:ext cx="8226600" cy="3824700"/>
          </a:xfrm>
          <a:prstGeom prst="rect">
            <a:avLst/>
          </a:prstGeom>
          <a:solidFill>
            <a:srgbClr val="F3EDE0">
              <a:alpha val="76080"/>
            </a:srgbClr>
          </a:solidFill>
          <a:ln cap="flat" cmpd="sng" w="25400">
            <a:solidFill>
              <a:srgbClr val="0828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113825" y="2634800"/>
            <a:ext cx="81321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You can’t hear God clearly when your </a:t>
            </a:r>
            <a:r>
              <a:rPr b="1" lang="en" sz="2000">
                <a:solidFill>
                  <a:schemeClr val="dk1"/>
                </a:solidFill>
              </a:rPr>
              <a:t>________</a:t>
            </a:r>
            <a:r>
              <a:rPr lang="en" sz="2000">
                <a:solidFill>
                  <a:schemeClr val="dk1"/>
                </a:solidFill>
              </a:rPr>
              <a:t> is filled with worldly noise.</a:t>
            </a:r>
            <a:endParaRPr sz="2000">
              <a:solidFill>
                <a:srgbClr val="0E0E0E"/>
              </a:solidFill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491000" y="1822050"/>
            <a:ext cx="8602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2700">
                <a:solidFill>
                  <a:schemeClr val="dk1"/>
                </a:solidFill>
              </a:rPr>
              <a:t>3: </a:t>
            </a:r>
            <a:r>
              <a:rPr b="1" lang="en" sz="2700">
                <a:solidFill>
                  <a:schemeClr val="dk1"/>
                </a:solidFill>
              </a:rPr>
              <a:t>Renewal Requires Resistance and Repetition</a:t>
            </a:r>
            <a:endParaRPr b="1" i="1" sz="2700">
              <a:solidFill>
                <a:schemeClr val="dk1"/>
              </a:solidFill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5566191" y="2625808"/>
            <a:ext cx="1569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900">
                <a:solidFill>
                  <a:schemeClr val="dk1"/>
                </a:solidFill>
              </a:rPr>
              <a:t>head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549225" y="3568400"/>
            <a:ext cx="8011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Transformation is not </a:t>
            </a:r>
            <a:r>
              <a:rPr b="1" lang="en" sz="2000">
                <a:solidFill>
                  <a:schemeClr val="dk1"/>
                </a:solidFill>
              </a:rPr>
              <a:t>________</a:t>
            </a:r>
            <a:r>
              <a:rPr lang="en" sz="2000">
                <a:solidFill>
                  <a:schemeClr val="dk1"/>
                </a:solidFill>
              </a:rPr>
              <a:t>—it’s </a:t>
            </a:r>
            <a:r>
              <a:rPr b="1" lang="en" sz="2000">
                <a:solidFill>
                  <a:schemeClr val="dk1"/>
                </a:solidFill>
              </a:rPr>
              <a:t>________</a:t>
            </a:r>
            <a:r>
              <a:rPr lang="en" sz="2000">
                <a:solidFill>
                  <a:schemeClr val="dk1"/>
                </a:solidFill>
              </a:rPr>
              <a:t>.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549225" y="4253350"/>
            <a:ext cx="7943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" sz="2000">
                <a:solidFill>
                  <a:schemeClr val="dk1"/>
                </a:solidFill>
              </a:rPr>
              <a:t>________</a:t>
            </a:r>
            <a:r>
              <a:rPr b="1" lang="en" sz="2000">
                <a:solidFill>
                  <a:schemeClr val="dk1"/>
                </a:solidFill>
              </a:rPr>
              <a:t>___</a:t>
            </a:r>
            <a:r>
              <a:rPr lang="en" sz="2000">
                <a:solidFill>
                  <a:schemeClr val="dk1"/>
                </a:solidFill>
              </a:rPr>
              <a:t> clears the fog so you can discern God’s best.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1120794" y="4265043"/>
            <a:ext cx="172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Obedience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3649081" y="3485588"/>
            <a:ext cx="2023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instant</a:t>
            </a:r>
            <a:endParaRPr b="1"/>
          </a:p>
        </p:txBody>
      </p:sp>
      <p:sp>
        <p:nvSpPr>
          <p:cNvPr id="130" name="Google Shape;130;p19"/>
          <p:cNvSpPr txBox="1"/>
          <p:nvPr/>
        </p:nvSpPr>
        <p:spPr>
          <a:xfrm>
            <a:off x="462700" y="123203"/>
            <a:ext cx="7408200" cy="935100"/>
          </a:xfrm>
          <a:prstGeom prst="rect">
            <a:avLst/>
          </a:prstGeom>
          <a:noFill/>
          <a:ln>
            <a:noFill/>
          </a:ln>
          <a:effectLst>
            <a:outerShdw rotWithShape="0" algn="bl" dir="1080000" dist="19050">
              <a:schemeClr val="lt1">
                <a:alpha val="92000"/>
              </a:scheme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500">
                <a:solidFill>
                  <a:srgbClr val="C78914"/>
                </a:solidFill>
              </a:rPr>
              <a:t>CHRISTIAN-ISH</a:t>
            </a:r>
            <a:endParaRPr b="1" sz="6500">
              <a:solidFill>
                <a:srgbClr val="C78914"/>
              </a:solidFill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5300376" y="3492307"/>
            <a:ext cx="2023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ongoing</a:t>
            </a:r>
            <a:endParaRPr b="1"/>
          </a:p>
        </p:txBody>
      </p:sp>
      <p:sp>
        <p:nvSpPr>
          <p:cNvPr id="132" name="Google Shape;132;p19"/>
          <p:cNvSpPr txBox="1"/>
          <p:nvPr/>
        </p:nvSpPr>
        <p:spPr>
          <a:xfrm>
            <a:off x="338609" y="1201850"/>
            <a:ext cx="4997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When Culture Defines Your Christianity</a:t>
            </a:r>
            <a:endParaRPr b="1" i="1" sz="2000">
              <a:solidFill>
                <a:schemeClr val="dk1"/>
              </a:solidFill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5611575" y="1201850"/>
            <a:ext cx="296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2000">
                <a:solidFill>
                  <a:schemeClr val="dk1"/>
                </a:solidFill>
              </a:rPr>
              <a:t>Romans 12:2</a:t>
            </a:r>
            <a:endParaRPr b="1" i="1" sz="20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/>
          <p:nvPr/>
        </p:nvSpPr>
        <p:spPr>
          <a:xfrm>
            <a:off x="326025" y="1201850"/>
            <a:ext cx="8226600" cy="3837300"/>
          </a:xfrm>
          <a:prstGeom prst="rect">
            <a:avLst/>
          </a:prstGeom>
          <a:solidFill>
            <a:srgbClr val="F3EDE0">
              <a:alpha val="76080"/>
            </a:srgbClr>
          </a:solidFill>
          <a:ln cap="flat" cmpd="sng" w="25400">
            <a:solidFill>
              <a:srgbClr val="0828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0"/>
          <p:cNvSpPr txBox="1"/>
          <p:nvPr/>
        </p:nvSpPr>
        <p:spPr>
          <a:xfrm>
            <a:off x="326025" y="1637826"/>
            <a:ext cx="82266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b="1" lang="en" sz="6100">
                <a:solidFill>
                  <a:schemeClr val="dk1"/>
                </a:solidFill>
              </a:rPr>
              <a:t>Weekly Challenge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478425" y="2697466"/>
            <a:ext cx="7972200" cy="2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chemeClr val="dk1"/>
                </a:solidFill>
              </a:rPr>
              <a:t>Reflect:</a:t>
            </a:r>
            <a:r>
              <a:rPr lang="en" sz="1900">
                <a:solidFill>
                  <a:schemeClr val="dk1"/>
                </a:solidFill>
              </a:rPr>
              <a:t> Where am I compromising truth for comfort?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chemeClr val="dk1"/>
                </a:solidFill>
              </a:rPr>
              <a:t>Act:</a:t>
            </a:r>
            <a:r>
              <a:rPr lang="en" sz="1900">
                <a:solidFill>
                  <a:schemeClr val="dk1"/>
                </a:solidFill>
              </a:rPr>
              <a:t> Replace one cultural influence (TV show, social media account, conversation, etc.) with something that renews your mind in Christ.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chemeClr val="dk1"/>
                </a:solidFill>
              </a:rPr>
              <a:t>Pray:</a:t>
            </a:r>
            <a:r>
              <a:rPr lang="en" sz="1900">
                <a:solidFill>
                  <a:schemeClr val="dk1"/>
                </a:solidFill>
              </a:rPr>
              <a:t> “God, transform my heart and mind. Help me resist what’s popular and follow what’s holy.”</a:t>
            </a:r>
            <a:endParaRPr b="1" sz="2600">
              <a:solidFill>
                <a:schemeClr val="dk1"/>
              </a:solidFill>
            </a:endParaRPr>
          </a:p>
        </p:txBody>
      </p:sp>
      <p:sp>
        <p:nvSpPr>
          <p:cNvPr id="141" name="Google Shape;141;p20"/>
          <p:cNvSpPr txBox="1"/>
          <p:nvPr/>
        </p:nvSpPr>
        <p:spPr>
          <a:xfrm>
            <a:off x="462700" y="123203"/>
            <a:ext cx="7408200" cy="935100"/>
          </a:xfrm>
          <a:prstGeom prst="rect">
            <a:avLst/>
          </a:prstGeom>
          <a:noFill/>
          <a:ln>
            <a:noFill/>
          </a:ln>
          <a:effectLst>
            <a:outerShdw rotWithShape="0" algn="bl" dir="1080000" dist="19050">
              <a:schemeClr val="lt1">
                <a:alpha val="92000"/>
              </a:scheme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500">
                <a:solidFill>
                  <a:srgbClr val="C78914"/>
                </a:solidFill>
              </a:rPr>
              <a:t>CHRISTIAN-ISH</a:t>
            </a:r>
            <a:endParaRPr b="1" sz="6500">
              <a:solidFill>
                <a:srgbClr val="C78914"/>
              </a:solidFill>
            </a:endParaRPr>
          </a:p>
        </p:txBody>
      </p:sp>
      <p:sp>
        <p:nvSpPr>
          <p:cNvPr id="142" name="Google Shape;142;p20"/>
          <p:cNvSpPr txBox="1"/>
          <p:nvPr/>
        </p:nvSpPr>
        <p:spPr>
          <a:xfrm>
            <a:off x="338609" y="1201850"/>
            <a:ext cx="4997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When Culture Defines Your Christianity</a:t>
            </a:r>
            <a:endParaRPr b="1" i="1" sz="2000">
              <a:solidFill>
                <a:schemeClr val="dk1"/>
              </a:solidFill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5611575" y="1201850"/>
            <a:ext cx="296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2000">
                <a:solidFill>
                  <a:schemeClr val="dk1"/>
                </a:solidFill>
              </a:rPr>
              <a:t>Romans 12:2</a:t>
            </a:r>
            <a:endParaRPr b="1" i="1"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